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82" r:id="rId8"/>
    <p:sldId id="262" r:id="rId9"/>
    <p:sldId id="263" r:id="rId10"/>
    <p:sldId id="264" r:id="rId11"/>
    <p:sldId id="265" r:id="rId12"/>
    <p:sldId id="266" r:id="rId13"/>
    <p:sldId id="267" r:id="rId14"/>
    <p:sldId id="268" r:id="rId15"/>
    <p:sldId id="269" r:id="rId16"/>
    <p:sldId id="270" r:id="rId17"/>
    <p:sldId id="271" r:id="rId18"/>
    <p:sldId id="285" r:id="rId19"/>
    <p:sldId id="286" r:id="rId20"/>
    <p:sldId id="283" r:id="rId21"/>
    <p:sldId id="272" r:id="rId22"/>
    <p:sldId id="273" r:id="rId23"/>
    <p:sldId id="274" r:id="rId24"/>
    <p:sldId id="275" r:id="rId25"/>
    <p:sldId id="276" r:id="rId26"/>
    <p:sldId id="277" r:id="rId27"/>
    <p:sldId id="278" r:id="rId28"/>
    <p:sldId id="279" r:id="rId29"/>
    <p:sldId id="280" r:id="rId30"/>
    <p:sldId id="284" r:id="rId31"/>
    <p:sldId id="287" r:id="rId32"/>
    <p:sldId id="281"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p:cViewPr varScale="1">
        <p:scale>
          <a:sx n="90" d="100"/>
          <a:sy n="90"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7EC7A-C106-4900-A861-ABE67EF2464B}" type="doc">
      <dgm:prSet loTypeId="urn:microsoft.com/office/officeart/2005/8/layout/hChevron3" loCatId="process" qsTypeId="urn:microsoft.com/office/officeart/2005/8/quickstyle/simple1" qsCatId="simple" csTypeId="urn:microsoft.com/office/officeart/2005/8/colors/colorful1" csCatId="colorful"/>
      <dgm:spPr/>
      <dgm:t>
        <a:bodyPr/>
        <a:lstStyle/>
        <a:p>
          <a:endParaRPr lang="en-US"/>
        </a:p>
      </dgm:t>
    </dgm:pt>
    <dgm:pt modelId="{4C4B73FF-820C-44AC-826F-5DB35B36A206}">
      <dgm:prSet/>
      <dgm:spPr/>
      <dgm:t>
        <a:bodyPr/>
        <a:lstStyle/>
        <a:p>
          <a:r>
            <a:rPr lang="fr-FR" b="0" i="0"/>
            <a:t>Deux librairies utilisées: nltk, spacy avec options lemmatisation et stemmatisation.</a:t>
          </a:r>
          <a:endParaRPr lang="en-US"/>
        </a:p>
      </dgm:t>
    </dgm:pt>
    <dgm:pt modelId="{A6B8BA4E-257F-4D87-B033-965D8A115DC1}" type="parTrans" cxnId="{4FFFD6D3-9437-43D8-BEFA-D6E15AE94707}">
      <dgm:prSet/>
      <dgm:spPr/>
      <dgm:t>
        <a:bodyPr/>
        <a:lstStyle/>
        <a:p>
          <a:endParaRPr lang="en-US"/>
        </a:p>
      </dgm:t>
    </dgm:pt>
    <dgm:pt modelId="{51A1B2AF-FE18-4F7B-8FE8-457D3DF17CB5}" type="sibTrans" cxnId="{4FFFD6D3-9437-43D8-BEFA-D6E15AE94707}">
      <dgm:prSet/>
      <dgm:spPr/>
      <dgm:t>
        <a:bodyPr/>
        <a:lstStyle/>
        <a:p>
          <a:endParaRPr lang="en-US"/>
        </a:p>
      </dgm:t>
    </dgm:pt>
    <dgm:pt modelId="{3BF5FCE3-3E5B-4C87-B906-412D8B644C8D}">
      <dgm:prSet/>
      <dgm:spPr/>
      <dgm:t>
        <a:bodyPr/>
        <a:lstStyle/>
        <a:p>
          <a:r>
            <a:rPr lang="fr-FR" b="0" i="0"/>
            <a:t>Les étapes de text processing:</a:t>
          </a:r>
          <a:endParaRPr lang="en-US"/>
        </a:p>
      </dgm:t>
    </dgm:pt>
    <dgm:pt modelId="{2D80CEE8-C380-4426-B874-D2B4A718D194}" type="parTrans" cxnId="{23A26134-98D1-42EF-B3C7-7FC5E1039191}">
      <dgm:prSet/>
      <dgm:spPr/>
      <dgm:t>
        <a:bodyPr/>
        <a:lstStyle/>
        <a:p>
          <a:endParaRPr lang="en-US"/>
        </a:p>
      </dgm:t>
    </dgm:pt>
    <dgm:pt modelId="{F8D22ADF-8837-4700-AE9B-0050E612C4CF}" type="sibTrans" cxnId="{23A26134-98D1-42EF-B3C7-7FC5E1039191}">
      <dgm:prSet/>
      <dgm:spPr/>
      <dgm:t>
        <a:bodyPr/>
        <a:lstStyle/>
        <a:p>
          <a:endParaRPr lang="en-US"/>
        </a:p>
      </dgm:t>
    </dgm:pt>
    <dgm:pt modelId="{5347CA6D-0E24-4003-A8FA-0D593C853BFE}">
      <dgm:prSet/>
      <dgm:spPr/>
      <dgm:t>
        <a:bodyPr/>
        <a:lstStyle/>
        <a:p>
          <a:r>
            <a:rPr lang="fr-FR" b="0" i="0"/>
            <a:t>Tokenization du texte.</a:t>
          </a:r>
          <a:endParaRPr lang="en-US"/>
        </a:p>
      </dgm:t>
    </dgm:pt>
    <dgm:pt modelId="{81BB2134-F999-4356-989D-02F155881E49}" type="parTrans" cxnId="{B989E815-0664-4FCE-98C5-96F591B2FF26}">
      <dgm:prSet/>
      <dgm:spPr/>
      <dgm:t>
        <a:bodyPr/>
        <a:lstStyle/>
        <a:p>
          <a:endParaRPr lang="en-US"/>
        </a:p>
      </dgm:t>
    </dgm:pt>
    <dgm:pt modelId="{64ED5D93-5AD9-4656-B306-5B6BC3F71C62}" type="sibTrans" cxnId="{B989E815-0664-4FCE-98C5-96F591B2FF26}">
      <dgm:prSet/>
      <dgm:spPr/>
      <dgm:t>
        <a:bodyPr/>
        <a:lstStyle/>
        <a:p>
          <a:endParaRPr lang="en-US"/>
        </a:p>
      </dgm:t>
    </dgm:pt>
    <dgm:pt modelId="{73E9CB2D-ABB8-4EBB-A721-D375675C3752}">
      <dgm:prSet/>
      <dgm:spPr/>
      <dgm:t>
        <a:bodyPr/>
        <a:lstStyle/>
        <a:p>
          <a:r>
            <a:rPr lang="fr-FR" b="0" i="0"/>
            <a:t>Mettre le texte en minuscule.</a:t>
          </a:r>
          <a:endParaRPr lang="en-US"/>
        </a:p>
      </dgm:t>
    </dgm:pt>
    <dgm:pt modelId="{B3A97DE3-CB10-4792-A85D-A5D8719811E9}" type="parTrans" cxnId="{FDFC68FB-AC2B-4011-9C99-E7720859D5F1}">
      <dgm:prSet/>
      <dgm:spPr/>
      <dgm:t>
        <a:bodyPr/>
        <a:lstStyle/>
        <a:p>
          <a:endParaRPr lang="en-US"/>
        </a:p>
      </dgm:t>
    </dgm:pt>
    <dgm:pt modelId="{F4931B99-7A14-4CD5-9172-4CA0951E8A1D}" type="sibTrans" cxnId="{FDFC68FB-AC2B-4011-9C99-E7720859D5F1}">
      <dgm:prSet/>
      <dgm:spPr/>
      <dgm:t>
        <a:bodyPr/>
        <a:lstStyle/>
        <a:p>
          <a:endParaRPr lang="en-US"/>
        </a:p>
      </dgm:t>
    </dgm:pt>
    <dgm:pt modelId="{09F10EC9-1775-4CF9-8561-112CE65BF923}">
      <dgm:prSet/>
      <dgm:spPr/>
      <dgm:t>
        <a:bodyPr/>
        <a:lstStyle/>
        <a:p>
          <a:r>
            <a:rPr lang="fr-FR" b="0" i="0"/>
            <a:t>Exclusion de mots rares (apparaissent 1 fois dans le corpus).</a:t>
          </a:r>
          <a:endParaRPr lang="en-US"/>
        </a:p>
      </dgm:t>
    </dgm:pt>
    <dgm:pt modelId="{A02D4BF1-14B0-4021-84D4-7DFCCFA06AE5}" type="parTrans" cxnId="{72B845E4-8D4E-44AB-BB94-E76A04336BDC}">
      <dgm:prSet/>
      <dgm:spPr/>
      <dgm:t>
        <a:bodyPr/>
        <a:lstStyle/>
        <a:p>
          <a:endParaRPr lang="en-US"/>
        </a:p>
      </dgm:t>
    </dgm:pt>
    <dgm:pt modelId="{998CD8E1-EF2E-4AFB-B647-4919E10B8946}" type="sibTrans" cxnId="{72B845E4-8D4E-44AB-BB94-E76A04336BDC}">
      <dgm:prSet/>
      <dgm:spPr/>
      <dgm:t>
        <a:bodyPr/>
        <a:lstStyle/>
        <a:p>
          <a:endParaRPr lang="en-US"/>
        </a:p>
      </dgm:t>
    </dgm:pt>
    <dgm:pt modelId="{5FB6B8A5-988E-4E43-9C96-F0CA0923D212}">
      <dgm:prSet/>
      <dgm:spPr/>
      <dgm:t>
        <a:bodyPr/>
        <a:lstStyle/>
        <a:p>
          <a:r>
            <a:rPr lang="fr-FR" b="0" i="0"/>
            <a:t>Nettoyage caractères spéciaux.</a:t>
          </a:r>
          <a:endParaRPr lang="en-US"/>
        </a:p>
      </dgm:t>
    </dgm:pt>
    <dgm:pt modelId="{356E7D98-CC87-4515-8B95-4F994697AFEA}" type="parTrans" cxnId="{EF8E5CEB-01D3-4B77-80D0-8023A85D9AE7}">
      <dgm:prSet/>
      <dgm:spPr/>
      <dgm:t>
        <a:bodyPr/>
        <a:lstStyle/>
        <a:p>
          <a:endParaRPr lang="en-US"/>
        </a:p>
      </dgm:t>
    </dgm:pt>
    <dgm:pt modelId="{0F4B7DEC-FB58-464B-9B29-D00101DFA4D4}" type="sibTrans" cxnId="{EF8E5CEB-01D3-4B77-80D0-8023A85D9AE7}">
      <dgm:prSet/>
      <dgm:spPr/>
      <dgm:t>
        <a:bodyPr/>
        <a:lstStyle/>
        <a:p>
          <a:endParaRPr lang="en-US"/>
        </a:p>
      </dgm:t>
    </dgm:pt>
    <dgm:pt modelId="{536BACFD-5FEE-431D-BF2E-B0F712063FAD}">
      <dgm:prSet/>
      <dgm:spPr/>
      <dgm:t>
        <a:bodyPr/>
        <a:lstStyle/>
        <a:p>
          <a:r>
            <a:rPr lang="fr-FR" b="0" i="0"/>
            <a:t>Nettoyages tokens contenant chiffres et lettres.</a:t>
          </a:r>
          <a:endParaRPr lang="en-US"/>
        </a:p>
      </dgm:t>
    </dgm:pt>
    <dgm:pt modelId="{7ADC43DC-C171-4499-BB76-F97C6F8A99EB}" type="parTrans" cxnId="{DD07F178-8B32-48C8-B05F-A1B05291DEFE}">
      <dgm:prSet/>
      <dgm:spPr/>
      <dgm:t>
        <a:bodyPr/>
        <a:lstStyle/>
        <a:p>
          <a:endParaRPr lang="en-US"/>
        </a:p>
      </dgm:t>
    </dgm:pt>
    <dgm:pt modelId="{BA3DE40F-268A-465C-8C84-B06AD7F37F44}" type="sibTrans" cxnId="{DD07F178-8B32-48C8-B05F-A1B05291DEFE}">
      <dgm:prSet/>
      <dgm:spPr/>
      <dgm:t>
        <a:bodyPr/>
        <a:lstStyle/>
        <a:p>
          <a:endParaRPr lang="en-US"/>
        </a:p>
      </dgm:t>
    </dgm:pt>
    <dgm:pt modelId="{53F8B169-7B73-480A-913C-58C956233398}">
      <dgm:prSet/>
      <dgm:spPr/>
      <dgm:t>
        <a:bodyPr/>
        <a:lstStyle/>
        <a:p>
          <a:r>
            <a:rPr lang="fr-FR" b="0" i="0"/>
            <a:t>Nettoyage tokens contenant moins de trois lettres.</a:t>
          </a:r>
          <a:endParaRPr lang="en-US"/>
        </a:p>
      </dgm:t>
    </dgm:pt>
    <dgm:pt modelId="{3AAA1E3B-CB08-4EF5-AC3C-434AD5F1B0F8}" type="parTrans" cxnId="{853E69EE-8DE6-43D9-80B9-E6D96B2FA015}">
      <dgm:prSet/>
      <dgm:spPr/>
      <dgm:t>
        <a:bodyPr/>
        <a:lstStyle/>
        <a:p>
          <a:endParaRPr lang="en-US"/>
        </a:p>
      </dgm:t>
    </dgm:pt>
    <dgm:pt modelId="{A0C49147-AFF9-4EF6-9F6A-7441B2154C5C}" type="sibTrans" cxnId="{853E69EE-8DE6-43D9-80B9-E6D96B2FA015}">
      <dgm:prSet/>
      <dgm:spPr/>
      <dgm:t>
        <a:bodyPr/>
        <a:lstStyle/>
        <a:p>
          <a:endParaRPr lang="en-US"/>
        </a:p>
      </dgm:t>
    </dgm:pt>
    <dgm:pt modelId="{97377F84-C988-4C5D-8703-642E85FC4943}">
      <dgm:prSet/>
      <dgm:spPr/>
      <dgm:t>
        <a:bodyPr/>
        <a:lstStyle/>
        <a:p>
          <a:r>
            <a:rPr lang="fr-FR" b="0" i="0"/>
            <a:t>Exclusion des « stop words ».</a:t>
          </a:r>
          <a:endParaRPr lang="en-US"/>
        </a:p>
      </dgm:t>
    </dgm:pt>
    <dgm:pt modelId="{DF8BEC92-0B3D-4355-9E7D-ABAD7CDA2CD2}" type="parTrans" cxnId="{8BC934AD-08EC-4BB1-89B7-ED99D70D18CF}">
      <dgm:prSet/>
      <dgm:spPr/>
      <dgm:t>
        <a:bodyPr/>
        <a:lstStyle/>
        <a:p>
          <a:endParaRPr lang="en-US"/>
        </a:p>
      </dgm:t>
    </dgm:pt>
    <dgm:pt modelId="{5AEC4D6F-387D-4FB1-A158-1E1899F71D0F}" type="sibTrans" cxnId="{8BC934AD-08EC-4BB1-89B7-ED99D70D18CF}">
      <dgm:prSet/>
      <dgm:spPr/>
      <dgm:t>
        <a:bodyPr/>
        <a:lstStyle/>
        <a:p>
          <a:endParaRPr lang="en-US"/>
        </a:p>
      </dgm:t>
    </dgm:pt>
    <dgm:pt modelId="{D3272AB4-FD9C-3549-A922-092851C08461}" type="pres">
      <dgm:prSet presAssocID="{AC37EC7A-C106-4900-A861-ABE67EF2464B}" presName="Name0" presStyleCnt="0">
        <dgm:presLayoutVars>
          <dgm:dir/>
          <dgm:resizeHandles val="exact"/>
        </dgm:presLayoutVars>
      </dgm:prSet>
      <dgm:spPr/>
    </dgm:pt>
    <dgm:pt modelId="{C4ABA067-0ACA-544F-B6F6-295212C5708A}" type="pres">
      <dgm:prSet presAssocID="{4C4B73FF-820C-44AC-826F-5DB35B36A206}" presName="parAndChTx" presStyleLbl="node1" presStyleIdx="0" presStyleCnt="2">
        <dgm:presLayoutVars>
          <dgm:bulletEnabled val="1"/>
        </dgm:presLayoutVars>
      </dgm:prSet>
      <dgm:spPr/>
    </dgm:pt>
    <dgm:pt modelId="{7CF5676F-1A28-3A40-A41A-F1BCADBF616F}" type="pres">
      <dgm:prSet presAssocID="{51A1B2AF-FE18-4F7B-8FE8-457D3DF17CB5}" presName="parAndChSpace" presStyleCnt="0"/>
      <dgm:spPr/>
    </dgm:pt>
    <dgm:pt modelId="{761FB5A4-80F6-324C-AF57-4F3F4FF70492}" type="pres">
      <dgm:prSet presAssocID="{3BF5FCE3-3E5B-4C87-B906-412D8B644C8D}" presName="parAndChTx" presStyleLbl="node1" presStyleIdx="1" presStyleCnt="2">
        <dgm:presLayoutVars>
          <dgm:bulletEnabled val="1"/>
        </dgm:presLayoutVars>
      </dgm:prSet>
      <dgm:spPr/>
    </dgm:pt>
  </dgm:ptLst>
  <dgm:cxnLst>
    <dgm:cxn modelId="{B989E815-0664-4FCE-98C5-96F591B2FF26}" srcId="{3BF5FCE3-3E5B-4C87-B906-412D8B644C8D}" destId="{5347CA6D-0E24-4003-A8FA-0D593C853BFE}" srcOrd="0" destOrd="0" parTransId="{81BB2134-F999-4356-989D-02F155881E49}" sibTransId="{64ED5D93-5AD9-4656-B306-5B6BC3F71C62}"/>
    <dgm:cxn modelId="{56D8971A-7C86-7B43-811A-30455CDDE57C}" type="presOf" srcId="{5FB6B8A5-988E-4E43-9C96-F0CA0923D212}" destId="{761FB5A4-80F6-324C-AF57-4F3F4FF70492}" srcOrd="0" destOrd="4" presId="urn:microsoft.com/office/officeart/2005/8/layout/hChevron3"/>
    <dgm:cxn modelId="{23A26134-98D1-42EF-B3C7-7FC5E1039191}" srcId="{AC37EC7A-C106-4900-A861-ABE67EF2464B}" destId="{3BF5FCE3-3E5B-4C87-B906-412D8B644C8D}" srcOrd="1" destOrd="0" parTransId="{2D80CEE8-C380-4426-B874-D2B4A718D194}" sibTransId="{F8D22ADF-8837-4700-AE9B-0050E612C4CF}"/>
    <dgm:cxn modelId="{41B57C37-AFE0-E146-8095-F254B7E23D34}" type="presOf" srcId="{5347CA6D-0E24-4003-A8FA-0D593C853BFE}" destId="{761FB5A4-80F6-324C-AF57-4F3F4FF70492}" srcOrd="0" destOrd="1" presId="urn:microsoft.com/office/officeart/2005/8/layout/hChevron3"/>
    <dgm:cxn modelId="{46527B3E-8181-C642-BEC8-4FFC0EE926A3}" type="presOf" srcId="{09F10EC9-1775-4CF9-8561-112CE65BF923}" destId="{761FB5A4-80F6-324C-AF57-4F3F4FF70492}" srcOrd="0" destOrd="3" presId="urn:microsoft.com/office/officeart/2005/8/layout/hChevron3"/>
    <dgm:cxn modelId="{8EC2A26E-FCD4-1B41-92C9-2728B9FBA9A4}" type="presOf" srcId="{AC37EC7A-C106-4900-A861-ABE67EF2464B}" destId="{D3272AB4-FD9C-3549-A922-092851C08461}" srcOrd="0" destOrd="0" presId="urn:microsoft.com/office/officeart/2005/8/layout/hChevron3"/>
    <dgm:cxn modelId="{7EBFEC75-7F67-BD46-9AA6-676D44DFDEC3}" type="presOf" srcId="{3BF5FCE3-3E5B-4C87-B906-412D8B644C8D}" destId="{761FB5A4-80F6-324C-AF57-4F3F4FF70492}" srcOrd="0" destOrd="0" presId="urn:microsoft.com/office/officeart/2005/8/layout/hChevron3"/>
    <dgm:cxn modelId="{DD07F178-8B32-48C8-B05F-A1B05291DEFE}" srcId="{3BF5FCE3-3E5B-4C87-B906-412D8B644C8D}" destId="{536BACFD-5FEE-431D-BF2E-B0F712063FAD}" srcOrd="4" destOrd="0" parTransId="{7ADC43DC-C171-4499-BB76-F97C6F8A99EB}" sibTransId="{BA3DE40F-268A-465C-8C84-B06AD7F37F44}"/>
    <dgm:cxn modelId="{5029687D-412B-B344-8ECC-3E467A2D0A0F}" type="presOf" srcId="{536BACFD-5FEE-431D-BF2E-B0F712063FAD}" destId="{761FB5A4-80F6-324C-AF57-4F3F4FF70492}" srcOrd="0" destOrd="5" presId="urn:microsoft.com/office/officeart/2005/8/layout/hChevron3"/>
    <dgm:cxn modelId="{96E3468A-534E-E64D-8A3C-80AA7E999F47}" type="presOf" srcId="{4C4B73FF-820C-44AC-826F-5DB35B36A206}" destId="{C4ABA067-0ACA-544F-B6F6-295212C5708A}" srcOrd="0" destOrd="0" presId="urn:microsoft.com/office/officeart/2005/8/layout/hChevron3"/>
    <dgm:cxn modelId="{8BE5BCA8-DAC5-194A-AB18-193AC2B36E8D}" type="presOf" srcId="{53F8B169-7B73-480A-913C-58C956233398}" destId="{761FB5A4-80F6-324C-AF57-4F3F4FF70492}" srcOrd="0" destOrd="6" presId="urn:microsoft.com/office/officeart/2005/8/layout/hChevron3"/>
    <dgm:cxn modelId="{8BC934AD-08EC-4BB1-89B7-ED99D70D18CF}" srcId="{3BF5FCE3-3E5B-4C87-B906-412D8B644C8D}" destId="{97377F84-C988-4C5D-8703-642E85FC4943}" srcOrd="6" destOrd="0" parTransId="{DF8BEC92-0B3D-4355-9E7D-ABAD7CDA2CD2}" sibTransId="{5AEC4D6F-387D-4FB1-A158-1E1899F71D0F}"/>
    <dgm:cxn modelId="{491E2AB2-8CBE-114E-8CA8-156BA5615FFD}" type="presOf" srcId="{73E9CB2D-ABB8-4EBB-A721-D375675C3752}" destId="{761FB5A4-80F6-324C-AF57-4F3F4FF70492}" srcOrd="0" destOrd="2" presId="urn:microsoft.com/office/officeart/2005/8/layout/hChevron3"/>
    <dgm:cxn modelId="{4FFFD6D3-9437-43D8-BEFA-D6E15AE94707}" srcId="{AC37EC7A-C106-4900-A861-ABE67EF2464B}" destId="{4C4B73FF-820C-44AC-826F-5DB35B36A206}" srcOrd="0" destOrd="0" parTransId="{A6B8BA4E-257F-4D87-B033-965D8A115DC1}" sibTransId="{51A1B2AF-FE18-4F7B-8FE8-457D3DF17CB5}"/>
    <dgm:cxn modelId="{72B845E4-8D4E-44AB-BB94-E76A04336BDC}" srcId="{3BF5FCE3-3E5B-4C87-B906-412D8B644C8D}" destId="{09F10EC9-1775-4CF9-8561-112CE65BF923}" srcOrd="2" destOrd="0" parTransId="{A02D4BF1-14B0-4021-84D4-7DFCCFA06AE5}" sibTransId="{998CD8E1-EF2E-4AFB-B647-4919E10B8946}"/>
    <dgm:cxn modelId="{EF8E5CEB-01D3-4B77-80D0-8023A85D9AE7}" srcId="{3BF5FCE3-3E5B-4C87-B906-412D8B644C8D}" destId="{5FB6B8A5-988E-4E43-9C96-F0CA0923D212}" srcOrd="3" destOrd="0" parTransId="{356E7D98-CC87-4515-8B95-4F994697AFEA}" sibTransId="{0F4B7DEC-FB58-464B-9B29-D00101DFA4D4}"/>
    <dgm:cxn modelId="{853E69EE-8DE6-43D9-80B9-E6D96B2FA015}" srcId="{3BF5FCE3-3E5B-4C87-B906-412D8B644C8D}" destId="{53F8B169-7B73-480A-913C-58C956233398}" srcOrd="5" destOrd="0" parTransId="{3AAA1E3B-CB08-4EF5-AC3C-434AD5F1B0F8}" sibTransId="{A0C49147-AFF9-4EF6-9F6A-7441B2154C5C}"/>
    <dgm:cxn modelId="{189DB3EF-5500-3242-8395-AE0A30F13E0A}" type="presOf" srcId="{97377F84-C988-4C5D-8703-642E85FC4943}" destId="{761FB5A4-80F6-324C-AF57-4F3F4FF70492}" srcOrd="0" destOrd="7" presId="urn:microsoft.com/office/officeart/2005/8/layout/hChevron3"/>
    <dgm:cxn modelId="{FDFC68FB-AC2B-4011-9C99-E7720859D5F1}" srcId="{3BF5FCE3-3E5B-4C87-B906-412D8B644C8D}" destId="{73E9CB2D-ABB8-4EBB-A721-D375675C3752}" srcOrd="1" destOrd="0" parTransId="{B3A97DE3-CB10-4792-A85D-A5D8719811E9}" sibTransId="{F4931B99-7A14-4CD5-9172-4CA0951E8A1D}"/>
    <dgm:cxn modelId="{DCE03A7B-A7F3-C94A-8025-48834D1E1CA5}" type="presParOf" srcId="{D3272AB4-FD9C-3549-A922-092851C08461}" destId="{C4ABA067-0ACA-544F-B6F6-295212C5708A}" srcOrd="0" destOrd="0" presId="urn:microsoft.com/office/officeart/2005/8/layout/hChevron3"/>
    <dgm:cxn modelId="{A0CB030F-FEC5-9840-B83F-5B2D266802A9}" type="presParOf" srcId="{D3272AB4-FD9C-3549-A922-092851C08461}" destId="{7CF5676F-1A28-3A40-A41A-F1BCADBF616F}" srcOrd="1" destOrd="0" presId="urn:microsoft.com/office/officeart/2005/8/layout/hChevron3"/>
    <dgm:cxn modelId="{D3AEBD0D-C773-4C46-9983-61550D4F3B89}" type="presParOf" srcId="{D3272AB4-FD9C-3549-A922-092851C08461}" destId="{761FB5A4-80F6-324C-AF57-4F3F4FF70492}"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76BF9A-170C-4881-A0E8-24FE5211ECC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155A52-85C2-4701-91A8-4AD0D8C93BF1}">
      <dgm:prSet/>
      <dgm:spPr/>
      <dgm:t>
        <a:bodyPr/>
        <a:lstStyle/>
        <a:p>
          <a:pPr>
            <a:defRPr b="1"/>
          </a:pPr>
          <a:r>
            <a:rPr lang="fr-FR" b="0" i="0"/>
            <a:t>Comme pour l’analyse de texte, les objectifs sont identiques.</a:t>
          </a:r>
          <a:endParaRPr lang="en-US"/>
        </a:p>
      </dgm:t>
    </dgm:pt>
    <dgm:pt modelId="{2D9536AC-349A-4E94-9657-6B6D29197123}" type="parTrans" cxnId="{C5BBF0BF-4031-497E-8B50-638BCEB12E5C}">
      <dgm:prSet/>
      <dgm:spPr/>
      <dgm:t>
        <a:bodyPr/>
        <a:lstStyle/>
        <a:p>
          <a:endParaRPr lang="en-US"/>
        </a:p>
      </dgm:t>
    </dgm:pt>
    <dgm:pt modelId="{EB156A20-E7D2-436E-B1AC-7189BC0F3B2D}" type="sibTrans" cxnId="{C5BBF0BF-4031-497E-8B50-638BCEB12E5C}">
      <dgm:prSet/>
      <dgm:spPr/>
      <dgm:t>
        <a:bodyPr/>
        <a:lstStyle/>
        <a:p>
          <a:endParaRPr lang="en-US"/>
        </a:p>
      </dgm:t>
    </dgm:pt>
    <dgm:pt modelId="{43050BFF-C939-4F0D-93B7-85ED6BD1CF1E}">
      <dgm:prSet/>
      <dgm:spPr/>
      <dgm:t>
        <a:bodyPr/>
        <a:lstStyle/>
        <a:p>
          <a:pPr>
            <a:defRPr b="1"/>
          </a:pPr>
          <a:r>
            <a:rPr lang="fr-FR" b="0" i="0"/>
            <a:t>A partir de l’image du produit, tester différentes méthodes d’analyse et comparer leur capacité à détecter leur catégorie d’appartenance.</a:t>
          </a:r>
          <a:endParaRPr lang="en-US"/>
        </a:p>
      </dgm:t>
    </dgm:pt>
    <dgm:pt modelId="{028F47A3-EF6D-4AC3-A4DF-C2D4663231D1}" type="parTrans" cxnId="{ED0C8A7C-F9CE-441E-97CB-EA70CC841237}">
      <dgm:prSet/>
      <dgm:spPr/>
      <dgm:t>
        <a:bodyPr/>
        <a:lstStyle/>
        <a:p>
          <a:endParaRPr lang="en-US"/>
        </a:p>
      </dgm:t>
    </dgm:pt>
    <dgm:pt modelId="{A9EA2E6A-1DA1-42FB-BF51-1467826BCE32}" type="sibTrans" cxnId="{ED0C8A7C-F9CE-441E-97CB-EA70CC841237}">
      <dgm:prSet/>
      <dgm:spPr/>
      <dgm:t>
        <a:bodyPr/>
        <a:lstStyle/>
        <a:p>
          <a:endParaRPr lang="en-US"/>
        </a:p>
      </dgm:t>
    </dgm:pt>
    <dgm:pt modelId="{75EA045E-D5FD-4B31-97E1-0B03848A585F}">
      <dgm:prSet/>
      <dgm:spPr/>
      <dgm:t>
        <a:bodyPr/>
        <a:lstStyle/>
        <a:p>
          <a:pPr>
            <a:defRPr b="1"/>
          </a:pPr>
          <a:r>
            <a:rPr lang="fr-FR" b="0" i="0"/>
            <a:t>On utilise pour cette deuxième partie deux méthodes:</a:t>
          </a:r>
          <a:endParaRPr lang="en-US"/>
        </a:p>
      </dgm:t>
    </dgm:pt>
    <dgm:pt modelId="{3E149C4E-D331-403E-9FDD-7CFD3B72D8B7}" type="parTrans" cxnId="{565B8F5B-DDBA-4D39-B0CC-58F02E9D0142}">
      <dgm:prSet/>
      <dgm:spPr/>
      <dgm:t>
        <a:bodyPr/>
        <a:lstStyle/>
        <a:p>
          <a:endParaRPr lang="en-US"/>
        </a:p>
      </dgm:t>
    </dgm:pt>
    <dgm:pt modelId="{33AB3F08-B2B5-41AA-9E54-129A0EEA609B}" type="sibTrans" cxnId="{565B8F5B-DDBA-4D39-B0CC-58F02E9D0142}">
      <dgm:prSet/>
      <dgm:spPr/>
      <dgm:t>
        <a:bodyPr/>
        <a:lstStyle/>
        <a:p>
          <a:endParaRPr lang="en-US"/>
        </a:p>
      </dgm:t>
    </dgm:pt>
    <dgm:pt modelId="{EFCEACDC-D13A-4B82-8BCC-9724C01AC9CA}">
      <dgm:prSet/>
      <dgm:spPr/>
      <dgm:t>
        <a:bodyPr/>
        <a:lstStyle/>
        <a:p>
          <a:r>
            <a:rPr lang="fr-FR" b="0" i="0"/>
            <a:t>SIFT</a:t>
          </a:r>
          <a:endParaRPr lang="en-US"/>
        </a:p>
      </dgm:t>
    </dgm:pt>
    <dgm:pt modelId="{0E5CCAA9-FD99-4C77-AED1-EA5076539A85}" type="parTrans" cxnId="{13C8F322-33B8-406B-ABDF-71F0A3DC6E0B}">
      <dgm:prSet/>
      <dgm:spPr/>
      <dgm:t>
        <a:bodyPr/>
        <a:lstStyle/>
        <a:p>
          <a:endParaRPr lang="en-US"/>
        </a:p>
      </dgm:t>
    </dgm:pt>
    <dgm:pt modelId="{81D98446-9E97-400A-AC1E-A70F426D55AA}" type="sibTrans" cxnId="{13C8F322-33B8-406B-ABDF-71F0A3DC6E0B}">
      <dgm:prSet/>
      <dgm:spPr/>
      <dgm:t>
        <a:bodyPr/>
        <a:lstStyle/>
        <a:p>
          <a:endParaRPr lang="en-US"/>
        </a:p>
      </dgm:t>
    </dgm:pt>
    <dgm:pt modelId="{D446C1E1-55D3-41C5-8572-3238202597EA}">
      <dgm:prSet/>
      <dgm:spPr/>
      <dgm:t>
        <a:bodyPr/>
        <a:lstStyle/>
        <a:p>
          <a:r>
            <a:rPr lang="fr-FR" b="0" i="0"/>
            <a:t>VGG16</a:t>
          </a:r>
          <a:endParaRPr lang="en-US"/>
        </a:p>
      </dgm:t>
    </dgm:pt>
    <dgm:pt modelId="{370A95DA-4A30-483B-B986-35D5DFF498C6}" type="parTrans" cxnId="{62C2A765-4BEB-4DA6-9884-0E5FC2AF3078}">
      <dgm:prSet/>
      <dgm:spPr/>
      <dgm:t>
        <a:bodyPr/>
        <a:lstStyle/>
        <a:p>
          <a:endParaRPr lang="en-US"/>
        </a:p>
      </dgm:t>
    </dgm:pt>
    <dgm:pt modelId="{CEFFEBC3-D404-40B9-98B8-F4A79811C11A}" type="sibTrans" cxnId="{62C2A765-4BEB-4DA6-9884-0E5FC2AF3078}">
      <dgm:prSet/>
      <dgm:spPr/>
      <dgm:t>
        <a:bodyPr/>
        <a:lstStyle/>
        <a:p>
          <a:endParaRPr lang="en-US"/>
        </a:p>
      </dgm:t>
    </dgm:pt>
    <dgm:pt modelId="{071D3E2C-A984-4B65-917E-C2089FEB3F20}" type="pres">
      <dgm:prSet presAssocID="{9576BF9A-170C-4881-A0E8-24FE5211ECC0}" presName="root" presStyleCnt="0">
        <dgm:presLayoutVars>
          <dgm:dir/>
          <dgm:resizeHandles val="exact"/>
        </dgm:presLayoutVars>
      </dgm:prSet>
      <dgm:spPr/>
    </dgm:pt>
    <dgm:pt modelId="{D9875E7C-02B5-45B1-8179-519625976419}" type="pres">
      <dgm:prSet presAssocID="{2C155A52-85C2-4701-91A8-4AD0D8C93BF1}" presName="compNode" presStyleCnt="0"/>
      <dgm:spPr/>
    </dgm:pt>
    <dgm:pt modelId="{37610167-A1D1-4056-A697-AF9CACDE60A4}" type="pres">
      <dgm:prSet presAssocID="{2C155A52-85C2-4701-91A8-4AD0D8C93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ayon"/>
        </a:ext>
      </dgm:extLst>
    </dgm:pt>
    <dgm:pt modelId="{0BD47C98-CA6D-4214-991C-E65A3ECF6C2B}" type="pres">
      <dgm:prSet presAssocID="{2C155A52-85C2-4701-91A8-4AD0D8C93BF1}" presName="iconSpace" presStyleCnt="0"/>
      <dgm:spPr/>
    </dgm:pt>
    <dgm:pt modelId="{4E919DE6-B9D3-4AA4-AF64-C2ABBFFA47C3}" type="pres">
      <dgm:prSet presAssocID="{2C155A52-85C2-4701-91A8-4AD0D8C93BF1}" presName="parTx" presStyleLbl="revTx" presStyleIdx="0" presStyleCnt="6">
        <dgm:presLayoutVars>
          <dgm:chMax val="0"/>
          <dgm:chPref val="0"/>
        </dgm:presLayoutVars>
      </dgm:prSet>
      <dgm:spPr/>
    </dgm:pt>
    <dgm:pt modelId="{24E74893-D79C-44DE-84A4-5300D3BC0B4D}" type="pres">
      <dgm:prSet presAssocID="{2C155A52-85C2-4701-91A8-4AD0D8C93BF1}" presName="txSpace" presStyleCnt="0"/>
      <dgm:spPr/>
    </dgm:pt>
    <dgm:pt modelId="{B086CF43-6413-4D1F-9689-F64A052D63FF}" type="pres">
      <dgm:prSet presAssocID="{2C155A52-85C2-4701-91A8-4AD0D8C93BF1}" presName="desTx" presStyleLbl="revTx" presStyleIdx="1" presStyleCnt="6">
        <dgm:presLayoutVars/>
      </dgm:prSet>
      <dgm:spPr/>
    </dgm:pt>
    <dgm:pt modelId="{98F131FE-16F6-4B66-97FC-51985CBFC985}" type="pres">
      <dgm:prSet presAssocID="{EB156A20-E7D2-436E-B1AC-7189BC0F3B2D}" presName="sibTrans" presStyleCnt="0"/>
      <dgm:spPr/>
    </dgm:pt>
    <dgm:pt modelId="{9DB716F0-E5F3-45BE-926E-1ACAEAA56C34}" type="pres">
      <dgm:prSet presAssocID="{43050BFF-C939-4F0D-93B7-85ED6BD1CF1E}" presName="compNode" presStyleCnt="0"/>
      <dgm:spPr/>
    </dgm:pt>
    <dgm:pt modelId="{FBC03D9B-CC92-431F-88F6-67BF5C295146}" type="pres">
      <dgm:prSet presAssocID="{43050BFF-C939-4F0D-93B7-85ED6BD1CF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B1CF7394-4594-4809-8981-F8243705EA0F}" type="pres">
      <dgm:prSet presAssocID="{43050BFF-C939-4F0D-93B7-85ED6BD1CF1E}" presName="iconSpace" presStyleCnt="0"/>
      <dgm:spPr/>
    </dgm:pt>
    <dgm:pt modelId="{C0322C39-81F2-4DC0-9D53-56ED84FF7E9C}" type="pres">
      <dgm:prSet presAssocID="{43050BFF-C939-4F0D-93B7-85ED6BD1CF1E}" presName="parTx" presStyleLbl="revTx" presStyleIdx="2" presStyleCnt="6">
        <dgm:presLayoutVars>
          <dgm:chMax val="0"/>
          <dgm:chPref val="0"/>
        </dgm:presLayoutVars>
      </dgm:prSet>
      <dgm:spPr/>
    </dgm:pt>
    <dgm:pt modelId="{E4EC3FDB-A2C2-40CF-9775-EB213C785ED1}" type="pres">
      <dgm:prSet presAssocID="{43050BFF-C939-4F0D-93B7-85ED6BD1CF1E}" presName="txSpace" presStyleCnt="0"/>
      <dgm:spPr/>
    </dgm:pt>
    <dgm:pt modelId="{DB584182-4BD4-454C-BC56-E89DBD46103F}" type="pres">
      <dgm:prSet presAssocID="{43050BFF-C939-4F0D-93B7-85ED6BD1CF1E}" presName="desTx" presStyleLbl="revTx" presStyleIdx="3" presStyleCnt="6">
        <dgm:presLayoutVars/>
      </dgm:prSet>
      <dgm:spPr/>
    </dgm:pt>
    <dgm:pt modelId="{42A39A3A-439A-4037-90B0-4DA9A2E5C249}" type="pres">
      <dgm:prSet presAssocID="{A9EA2E6A-1DA1-42FB-BF51-1467826BCE32}" presName="sibTrans" presStyleCnt="0"/>
      <dgm:spPr/>
    </dgm:pt>
    <dgm:pt modelId="{2AD82909-116F-4AB0-8019-9CA1596D7061}" type="pres">
      <dgm:prSet presAssocID="{75EA045E-D5FD-4B31-97E1-0B03848A585F}" presName="compNode" presStyleCnt="0"/>
      <dgm:spPr/>
    </dgm:pt>
    <dgm:pt modelId="{74EBB96C-4263-4730-B79C-FC6D926F89EE}" type="pres">
      <dgm:prSet presAssocID="{75EA045E-D5FD-4B31-97E1-0B03848A58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rdinateur"/>
        </a:ext>
      </dgm:extLst>
    </dgm:pt>
    <dgm:pt modelId="{7465A791-B947-4AEC-847C-D8AE94D8D732}" type="pres">
      <dgm:prSet presAssocID="{75EA045E-D5FD-4B31-97E1-0B03848A585F}" presName="iconSpace" presStyleCnt="0"/>
      <dgm:spPr/>
    </dgm:pt>
    <dgm:pt modelId="{E8487BBF-71C2-40D3-8953-AA2E04D68795}" type="pres">
      <dgm:prSet presAssocID="{75EA045E-D5FD-4B31-97E1-0B03848A585F}" presName="parTx" presStyleLbl="revTx" presStyleIdx="4" presStyleCnt="6">
        <dgm:presLayoutVars>
          <dgm:chMax val="0"/>
          <dgm:chPref val="0"/>
        </dgm:presLayoutVars>
      </dgm:prSet>
      <dgm:spPr/>
    </dgm:pt>
    <dgm:pt modelId="{9C664200-4164-434A-88AB-BD8699AA07F5}" type="pres">
      <dgm:prSet presAssocID="{75EA045E-D5FD-4B31-97E1-0B03848A585F}" presName="txSpace" presStyleCnt="0"/>
      <dgm:spPr/>
    </dgm:pt>
    <dgm:pt modelId="{7F8E101C-BC78-44EF-9386-87438DCB3641}" type="pres">
      <dgm:prSet presAssocID="{75EA045E-D5FD-4B31-97E1-0B03848A585F}" presName="desTx" presStyleLbl="revTx" presStyleIdx="5" presStyleCnt="6">
        <dgm:presLayoutVars/>
      </dgm:prSet>
      <dgm:spPr/>
    </dgm:pt>
  </dgm:ptLst>
  <dgm:cxnLst>
    <dgm:cxn modelId="{13C8F322-33B8-406B-ABDF-71F0A3DC6E0B}" srcId="{75EA045E-D5FD-4B31-97E1-0B03848A585F}" destId="{EFCEACDC-D13A-4B82-8BCC-9724C01AC9CA}" srcOrd="0" destOrd="0" parTransId="{0E5CCAA9-FD99-4C77-AED1-EA5076539A85}" sibTransId="{81D98446-9E97-400A-AC1E-A70F426D55AA}"/>
    <dgm:cxn modelId="{EB27083F-715F-40EC-B1FF-C2C7B0DC13E7}" type="presOf" srcId="{75EA045E-D5FD-4B31-97E1-0B03848A585F}" destId="{E8487BBF-71C2-40D3-8953-AA2E04D68795}" srcOrd="0" destOrd="0" presId="urn:microsoft.com/office/officeart/2018/2/layout/IconLabelDescriptionList"/>
    <dgm:cxn modelId="{5C700B3F-E933-4B2C-AE32-012A5CB40C6B}" type="presOf" srcId="{43050BFF-C939-4F0D-93B7-85ED6BD1CF1E}" destId="{C0322C39-81F2-4DC0-9D53-56ED84FF7E9C}" srcOrd="0" destOrd="0" presId="urn:microsoft.com/office/officeart/2018/2/layout/IconLabelDescriptionList"/>
    <dgm:cxn modelId="{565B8F5B-DDBA-4D39-B0CC-58F02E9D0142}" srcId="{9576BF9A-170C-4881-A0E8-24FE5211ECC0}" destId="{75EA045E-D5FD-4B31-97E1-0B03848A585F}" srcOrd="2" destOrd="0" parTransId="{3E149C4E-D331-403E-9FDD-7CFD3B72D8B7}" sibTransId="{33AB3F08-B2B5-41AA-9E54-129A0EEA609B}"/>
    <dgm:cxn modelId="{62C2A765-4BEB-4DA6-9884-0E5FC2AF3078}" srcId="{75EA045E-D5FD-4B31-97E1-0B03848A585F}" destId="{D446C1E1-55D3-41C5-8572-3238202597EA}" srcOrd="1" destOrd="0" parTransId="{370A95DA-4A30-483B-B986-35D5DFF498C6}" sibTransId="{CEFFEBC3-D404-40B9-98B8-F4A79811C11A}"/>
    <dgm:cxn modelId="{A1C48666-D5AC-4B71-AD27-609E01B17048}" type="presOf" srcId="{D446C1E1-55D3-41C5-8572-3238202597EA}" destId="{7F8E101C-BC78-44EF-9386-87438DCB3641}" srcOrd="0" destOrd="1" presId="urn:microsoft.com/office/officeart/2018/2/layout/IconLabelDescriptionList"/>
    <dgm:cxn modelId="{138C5976-9BA4-4F97-A543-B200D6FC631A}" type="presOf" srcId="{2C155A52-85C2-4701-91A8-4AD0D8C93BF1}" destId="{4E919DE6-B9D3-4AA4-AF64-C2ABBFFA47C3}" srcOrd="0" destOrd="0" presId="urn:microsoft.com/office/officeart/2018/2/layout/IconLabelDescriptionList"/>
    <dgm:cxn modelId="{ED0C8A7C-F9CE-441E-97CB-EA70CC841237}" srcId="{9576BF9A-170C-4881-A0E8-24FE5211ECC0}" destId="{43050BFF-C939-4F0D-93B7-85ED6BD1CF1E}" srcOrd="1" destOrd="0" parTransId="{028F47A3-EF6D-4AC3-A4DF-C2D4663231D1}" sibTransId="{A9EA2E6A-1DA1-42FB-BF51-1467826BCE32}"/>
    <dgm:cxn modelId="{AA81CF9F-D961-4F8E-AB88-9C3FD11B35B2}" type="presOf" srcId="{EFCEACDC-D13A-4B82-8BCC-9724C01AC9CA}" destId="{7F8E101C-BC78-44EF-9386-87438DCB3641}" srcOrd="0" destOrd="0" presId="urn:microsoft.com/office/officeart/2018/2/layout/IconLabelDescriptionList"/>
    <dgm:cxn modelId="{D389D3AF-D61F-4188-985C-669B20875BD6}" type="presOf" srcId="{9576BF9A-170C-4881-A0E8-24FE5211ECC0}" destId="{071D3E2C-A984-4B65-917E-C2089FEB3F20}" srcOrd="0" destOrd="0" presId="urn:microsoft.com/office/officeart/2018/2/layout/IconLabelDescriptionList"/>
    <dgm:cxn modelId="{C5BBF0BF-4031-497E-8B50-638BCEB12E5C}" srcId="{9576BF9A-170C-4881-A0E8-24FE5211ECC0}" destId="{2C155A52-85C2-4701-91A8-4AD0D8C93BF1}" srcOrd="0" destOrd="0" parTransId="{2D9536AC-349A-4E94-9657-6B6D29197123}" sibTransId="{EB156A20-E7D2-436E-B1AC-7189BC0F3B2D}"/>
    <dgm:cxn modelId="{47AA228B-9E9F-4AA0-86E5-14B6F6ADBC60}" type="presParOf" srcId="{071D3E2C-A984-4B65-917E-C2089FEB3F20}" destId="{D9875E7C-02B5-45B1-8179-519625976419}" srcOrd="0" destOrd="0" presId="urn:microsoft.com/office/officeart/2018/2/layout/IconLabelDescriptionList"/>
    <dgm:cxn modelId="{25C66CD2-523D-4F5B-8E3D-0FD8A00AAA29}" type="presParOf" srcId="{D9875E7C-02B5-45B1-8179-519625976419}" destId="{37610167-A1D1-4056-A697-AF9CACDE60A4}" srcOrd="0" destOrd="0" presId="urn:microsoft.com/office/officeart/2018/2/layout/IconLabelDescriptionList"/>
    <dgm:cxn modelId="{EA144DFD-A21D-4429-B9C0-B0394F7D456F}" type="presParOf" srcId="{D9875E7C-02B5-45B1-8179-519625976419}" destId="{0BD47C98-CA6D-4214-991C-E65A3ECF6C2B}" srcOrd="1" destOrd="0" presId="urn:microsoft.com/office/officeart/2018/2/layout/IconLabelDescriptionList"/>
    <dgm:cxn modelId="{E2111674-46FA-4B71-B2AF-377A84956232}" type="presParOf" srcId="{D9875E7C-02B5-45B1-8179-519625976419}" destId="{4E919DE6-B9D3-4AA4-AF64-C2ABBFFA47C3}" srcOrd="2" destOrd="0" presId="urn:microsoft.com/office/officeart/2018/2/layout/IconLabelDescriptionList"/>
    <dgm:cxn modelId="{6CED9237-2981-4953-A1C5-E0061E680D47}" type="presParOf" srcId="{D9875E7C-02B5-45B1-8179-519625976419}" destId="{24E74893-D79C-44DE-84A4-5300D3BC0B4D}" srcOrd="3" destOrd="0" presId="urn:microsoft.com/office/officeart/2018/2/layout/IconLabelDescriptionList"/>
    <dgm:cxn modelId="{72336A7E-2BDD-4CA4-B22A-D9D975DDB884}" type="presParOf" srcId="{D9875E7C-02B5-45B1-8179-519625976419}" destId="{B086CF43-6413-4D1F-9689-F64A052D63FF}" srcOrd="4" destOrd="0" presId="urn:microsoft.com/office/officeart/2018/2/layout/IconLabelDescriptionList"/>
    <dgm:cxn modelId="{7D4CFFBA-61E0-497A-9226-3469CCA322E2}" type="presParOf" srcId="{071D3E2C-A984-4B65-917E-C2089FEB3F20}" destId="{98F131FE-16F6-4B66-97FC-51985CBFC985}" srcOrd="1" destOrd="0" presId="urn:microsoft.com/office/officeart/2018/2/layout/IconLabelDescriptionList"/>
    <dgm:cxn modelId="{E74E48EC-A042-4D6C-BCAF-A91DE55EDA0C}" type="presParOf" srcId="{071D3E2C-A984-4B65-917E-C2089FEB3F20}" destId="{9DB716F0-E5F3-45BE-926E-1ACAEAA56C34}" srcOrd="2" destOrd="0" presId="urn:microsoft.com/office/officeart/2018/2/layout/IconLabelDescriptionList"/>
    <dgm:cxn modelId="{74C83F12-6256-4FB0-AD7F-8C31DBC354BD}" type="presParOf" srcId="{9DB716F0-E5F3-45BE-926E-1ACAEAA56C34}" destId="{FBC03D9B-CC92-431F-88F6-67BF5C295146}" srcOrd="0" destOrd="0" presId="urn:microsoft.com/office/officeart/2018/2/layout/IconLabelDescriptionList"/>
    <dgm:cxn modelId="{EA20CA44-CE65-4933-B0DC-9E4E7207E26F}" type="presParOf" srcId="{9DB716F0-E5F3-45BE-926E-1ACAEAA56C34}" destId="{B1CF7394-4594-4809-8981-F8243705EA0F}" srcOrd="1" destOrd="0" presId="urn:microsoft.com/office/officeart/2018/2/layout/IconLabelDescriptionList"/>
    <dgm:cxn modelId="{F3FBF194-FF67-4D88-983B-828300F93EF3}" type="presParOf" srcId="{9DB716F0-E5F3-45BE-926E-1ACAEAA56C34}" destId="{C0322C39-81F2-4DC0-9D53-56ED84FF7E9C}" srcOrd="2" destOrd="0" presId="urn:microsoft.com/office/officeart/2018/2/layout/IconLabelDescriptionList"/>
    <dgm:cxn modelId="{806CDAD7-6A4D-4999-A329-8FCD23EE76F3}" type="presParOf" srcId="{9DB716F0-E5F3-45BE-926E-1ACAEAA56C34}" destId="{E4EC3FDB-A2C2-40CF-9775-EB213C785ED1}" srcOrd="3" destOrd="0" presId="urn:microsoft.com/office/officeart/2018/2/layout/IconLabelDescriptionList"/>
    <dgm:cxn modelId="{F76A994F-2D13-4328-8F79-3F28A18ED295}" type="presParOf" srcId="{9DB716F0-E5F3-45BE-926E-1ACAEAA56C34}" destId="{DB584182-4BD4-454C-BC56-E89DBD46103F}" srcOrd="4" destOrd="0" presId="urn:microsoft.com/office/officeart/2018/2/layout/IconLabelDescriptionList"/>
    <dgm:cxn modelId="{1CADB7C3-91D4-4A6B-89E2-6139D80041C7}" type="presParOf" srcId="{071D3E2C-A984-4B65-917E-C2089FEB3F20}" destId="{42A39A3A-439A-4037-90B0-4DA9A2E5C249}" srcOrd="3" destOrd="0" presId="urn:microsoft.com/office/officeart/2018/2/layout/IconLabelDescriptionList"/>
    <dgm:cxn modelId="{42CAAD2A-D146-4C08-90FE-56BE2B367CC9}" type="presParOf" srcId="{071D3E2C-A984-4B65-917E-C2089FEB3F20}" destId="{2AD82909-116F-4AB0-8019-9CA1596D7061}" srcOrd="4" destOrd="0" presId="urn:microsoft.com/office/officeart/2018/2/layout/IconLabelDescriptionList"/>
    <dgm:cxn modelId="{3EE5E4CB-AFA5-4629-8562-A572C9FF3A7D}" type="presParOf" srcId="{2AD82909-116F-4AB0-8019-9CA1596D7061}" destId="{74EBB96C-4263-4730-B79C-FC6D926F89EE}" srcOrd="0" destOrd="0" presId="urn:microsoft.com/office/officeart/2018/2/layout/IconLabelDescriptionList"/>
    <dgm:cxn modelId="{060065D0-F0D5-4242-9EE6-90688B13307F}" type="presParOf" srcId="{2AD82909-116F-4AB0-8019-9CA1596D7061}" destId="{7465A791-B947-4AEC-847C-D8AE94D8D732}" srcOrd="1" destOrd="0" presId="urn:microsoft.com/office/officeart/2018/2/layout/IconLabelDescriptionList"/>
    <dgm:cxn modelId="{F0EAC0A6-A2DD-4DCF-A9EE-8E2E3B428C5D}" type="presParOf" srcId="{2AD82909-116F-4AB0-8019-9CA1596D7061}" destId="{E8487BBF-71C2-40D3-8953-AA2E04D68795}" srcOrd="2" destOrd="0" presId="urn:microsoft.com/office/officeart/2018/2/layout/IconLabelDescriptionList"/>
    <dgm:cxn modelId="{565FB7FD-BCB2-4A13-9B1F-829835328C85}" type="presParOf" srcId="{2AD82909-116F-4AB0-8019-9CA1596D7061}" destId="{9C664200-4164-434A-88AB-BD8699AA07F5}" srcOrd="3" destOrd="0" presId="urn:microsoft.com/office/officeart/2018/2/layout/IconLabelDescriptionList"/>
    <dgm:cxn modelId="{D7308D8F-7EA3-472A-BB2D-F18498B8E91B}" type="presParOf" srcId="{2AD82909-116F-4AB0-8019-9CA1596D7061}" destId="{7F8E101C-BC78-44EF-9386-87438DCB364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9C4982-0632-46D6-91B7-BFB32857A2A3}"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62E600E3-D108-4B48-BC3B-7DED4CAE178F}">
      <dgm:prSet/>
      <dgm:spPr/>
      <dgm:t>
        <a:bodyPr/>
        <a:lstStyle/>
        <a:p>
          <a:r>
            <a:rPr lang="fr-FR" b="0" i="0"/>
            <a:t>Pour cette phase d’étude on repart des poids du modèle vgg16.</a:t>
          </a:r>
          <a:endParaRPr lang="en-US"/>
        </a:p>
      </dgm:t>
    </dgm:pt>
    <dgm:pt modelId="{23A1AF64-F2FB-487B-A783-B5AEC70F3345}" type="parTrans" cxnId="{310FD100-C4BB-4FED-8B2D-B07581B5ED32}">
      <dgm:prSet/>
      <dgm:spPr/>
      <dgm:t>
        <a:bodyPr/>
        <a:lstStyle/>
        <a:p>
          <a:endParaRPr lang="en-US"/>
        </a:p>
      </dgm:t>
    </dgm:pt>
    <dgm:pt modelId="{95A78500-328C-4CBE-99BE-14B291902255}" type="sibTrans" cxnId="{310FD100-C4BB-4FED-8B2D-B07581B5ED32}">
      <dgm:prSet/>
      <dgm:spPr/>
      <dgm:t>
        <a:bodyPr/>
        <a:lstStyle/>
        <a:p>
          <a:endParaRPr lang="en-US"/>
        </a:p>
      </dgm:t>
    </dgm:pt>
    <dgm:pt modelId="{2EA73C7A-FDA0-44F0-B04F-9232C101D008}">
      <dgm:prSet/>
      <dgm:spPr/>
      <dgm:t>
        <a:bodyPr/>
        <a:lstStyle/>
        <a:p>
          <a:r>
            <a:rPr lang="fr-FR" b="0" i="0"/>
            <a:t>On crée un nouveau modèle qui prend en entrée les poids du modèle initial, et on ajoute plusieurs couches contenant chacune un nombre de neurones décroissant.</a:t>
          </a:r>
          <a:endParaRPr lang="en-US"/>
        </a:p>
      </dgm:t>
    </dgm:pt>
    <dgm:pt modelId="{5DA3FC95-2433-4F43-808A-2D45B5586CDB}" type="parTrans" cxnId="{EF77F739-2CA2-40A1-B964-A22F26764E99}">
      <dgm:prSet/>
      <dgm:spPr/>
      <dgm:t>
        <a:bodyPr/>
        <a:lstStyle/>
        <a:p>
          <a:endParaRPr lang="en-US"/>
        </a:p>
      </dgm:t>
    </dgm:pt>
    <dgm:pt modelId="{A0535170-8AF3-47E0-BCAC-68A4C8738804}" type="sibTrans" cxnId="{EF77F739-2CA2-40A1-B964-A22F26764E99}">
      <dgm:prSet/>
      <dgm:spPr/>
      <dgm:t>
        <a:bodyPr/>
        <a:lstStyle/>
        <a:p>
          <a:endParaRPr lang="en-US"/>
        </a:p>
      </dgm:t>
    </dgm:pt>
    <dgm:pt modelId="{6E23D013-FD8E-4452-A1DA-CFF2B4FE24BD}">
      <dgm:prSet/>
      <dgm:spPr/>
      <dgm:t>
        <a:bodyPr/>
        <a:lstStyle/>
        <a:p>
          <a:r>
            <a:rPr lang="fr-FR" b="0" i="0"/>
            <a:t>On utilise une fonction d’activation RELU pour les couches intermédiaires et SOFTMAX pour la couche de sortie.</a:t>
          </a:r>
          <a:endParaRPr lang="en-US"/>
        </a:p>
      </dgm:t>
    </dgm:pt>
    <dgm:pt modelId="{F2CDB0B8-4C74-4553-9821-2B0FEFCA7B40}" type="parTrans" cxnId="{1C136F44-B6A3-4532-AD7A-50E84E986A2A}">
      <dgm:prSet/>
      <dgm:spPr/>
      <dgm:t>
        <a:bodyPr/>
        <a:lstStyle/>
        <a:p>
          <a:endParaRPr lang="en-US"/>
        </a:p>
      </dgm:t>
    </dgm:pt>
    <dgm:pt modelId="{FD3D606C-B5A0-45EF-AF84-995D6D12CF2F}" type="sibTrans" cxnId="{1C136F44-B6A3-4532-AD7A-50E84E986A2A}">
      <dgm:prSet/>
      <dgm:spPr/>
      <dgm:t>
        <a:bodyPr/>
        <a:lstStyle/>
        <a:p>
          <a:endParaRPr lang="en-US"/>
        </a:p>
      </dgm:t>
    </dgm:pt>
    <dgm:pt modelId="{BB7AF812-998F-44A5-8B9A-A6A90B9B025C}">
      <dgm:prSet/>
      <dgm:spPr/>
      <dgm:t>
        <a:bodyPr/>
        <a:lstStyle/>
        <a:p>
          <a:r>
            <a:rPr lang="fr-FR" b="0" i="0"/>
            <a:t>Le modèle est entrainé avec des images qui sont traitées avec la fonction « ImageDataGenerator ».</a:t>
          </a:r>
          <a:endParaRPr lang="en-US"/>
        </a:p>
      </dgm:t>
    </dgm:pt>
    <dgm:pt modelId="{650468E7-2A6C-4276-B6A0-193E0B2A4602}" type="parTrans" cxnId="{F39499C4-AB50-4084-B538-3A737C904BDA}">
      <dgm:prSet/>
      <dgm:spPr/>
      <dgm:t>
        <a:bodyPr/>
        <a:lstStyle/>
        <a:p>
          <a:endParaRPr lang="en-US"/>
        </a:p>
      </dgm:t>
    </dgm:pt>
    <dgm:pt modelId="{75A7AFB5-89A6-4505-8A5B-EDFC8444CE76}" type="sibTrans" cxnId="{F39499C4-AB50-4084-B538-3A737C904BDA}">
      <dgm:prSet/>
      <dgm:spPr/>
      <dgm:t>
        <a:bodyPr/>
        <a:lstStyle/>
        <a:p>
          <a:endParaRPr lang="en-US"/>
        </a:p>
      </dgm:t>
    </dgm:pt>
    <dgm:pt modelId="{B3F86342-633B-C040-A40B-E4BBC488E56A}" type="pres">
      <dgm:prSet presAssocID="{339C4982-0632-46D6-91B7-BFB32857A2A3}" presName="diagram" presStyleCnt="0">
        <dgm:presLayoutVars>
          <dgm:dir/>
          <dgm:resizeHandles val="exact"/>
        </dgm:presLayoutVars>
      </dgm:prSet>
      <dgm:spPr/>
    </dgm:pt>
    <dgm:pt modelId="{B3CAB6D4-C811-734D-93BE-129069348C7E}" type="pres">
      <dgm:prSet presAssocID="{62E600E3-D108-4B48-BC3B-7DED4CAE178F}" presName="node" presStyleLbl="node1" presStyleIdx="0" presStyleCnt="4">
        <dgm:presLayoutVars>
          <dgm:bulletEnabled val="1"/>
        </dgm:presLayoutVars>
      </dgm:prSet>
      <dgm:spPr/>
    </dgm:pt>
    <dgm:pt modelId="{07FC25B8-4D70-9840-9CDF-E865145C5329}" type="pres">
      <dgm:prSet presAssocID="{95A78500-328C-4CBE-99BE-14B291902255}" presName="sibTrans" presStyleLbl="sibTrans2D1" presStyleIdx="0" presStyleCnt="3"/>
      <dgm:spPr/>
    </dgm:pt>
    <dgm:pt modelId="{F44F451B-541F-E94C-AB6D-6E7E30EE7B5A}" type="pres">
      <dgm:prSet presAssocID="{95A78500-328C-4CBE-99BE-14B291902255}" presName="connectorText" presStyleLbl="sibTrans2D1" presStyleIdx="0" presStyleCnt="3"/>
      <dgm:spPr/>
    </dgm:pt>
    <dgm:pt modelId="{330D07D2-2E3E-0847-A5F9-1671F5C3EC80}" type="pres">
      <dgm:prSet presAssocID="{2EA73C7A-FDA0-44F0-B04F-9232C101D008}" presName="node" presStyleLbl="node1" presStyleIdx="1" presStyleCnt="4">
        <dgm:presLayoutVars>
          <dgm:bulletEnabled val="1"/>
        </dgm:presLayoutVars>
      </dgm:prSet>
      <dgm:spPr/>
    </dgm:pt>
    <dgm:pt modelId="{F46F5F13-E2D0-3344-BCAC-0424F5D9F5AF}" type="pres">
      <dgm:prSet presAssocID="{A0535170-8AF3-47E0-BCAC-68A4C8738804}" presName="sibTrans" presStyleLbl="sibTrans2D1" presStyleIdx="1" presStyleCnt="3"/>
      <dgm:spPr/>
    </dgm:pt>
    <dgm:pt modelId="{7B1C72B3-E1D3-144F-B908-9E738FE9ECDD}" type="pres">
      <dgm:prSet presAssocID="{A0535170-8AF3-47E0-BCAC-68A4C8738804}" presName="connectorText" presStyleLbl="sibTrans2D1" presStyleIdx="1" presStyleCnt="3"/>
      <dgm:spPr/>
    </dgm:pt>
    <dgm:pt modelId="{FCCAAF0D-8E05-E64A-ACF1-59F77C1FAC18}" type="pres">
      <dgm:prSet presAssocID="{6E23D013-FD8E-4452-A1DA-CFF2B4FE24BD}" presName="node" presStyleLbl="node1" presStyleIdx="2" presStyleCnt="4">
        <dgm:presLayoutVars>
          <dgm:bulletEnabled val="1"/>
        </dgm:presLayoutVars>
      </dgm:prSet>
      <dgm:spPr/>
    </dgm:pt>
    <dgm:pt modelId="{ED8992A8-BEF1-A642-A3D9-53FCCC8354DE}" type="pres">
      <dgm:prSet presAssocID="{FD3D606C-B5A0-45EF-AF84-995D6D12CF2F}" presName="sibTrans" presStyleLbl="sibTrans2D1" presStyleIdx="2" presStyleCnt="3"/>
      <dgm:spPr/>
    </dgm:pt>
    <dgm:pt modelId="{1C88DF2F-54B5-6A40-AE53-52B9156779F6}" type="pres">
      <dgm:prSet presAssocID="{FD3D606C-B5A0-45EF-AF84-995D6D12CF2F}" presName="connectorText" presStyleLbl="sibTrans2D1" presStyleIdx="2" presStyleCnt="3"/>
      <dgm:spPr/>
    </dgm:pt>
    <dgm:pt modelId="{13F85AD6-93FB-CE4C-91AF-8CFF6267EC4D}" type="pres">
      <dgm:prSet presAssocID="{BB7AF812-998F-44A5-8B9A-A6A90B9B025C}" presName="node" presStyleLbl="node1" presStyleIdx="3" presStyleCnt="4">
        <dgm:presLayoutVars>
          <dgm:bulletEnabled val="1"/>
        </dgm:presLayoutVars>
      </dgm:prSet>
      <dgm:spPr/>
    </dgm:pt>
  </dgm:ptLst>
  <dgm:cxnLst>
    <dgm:cxn modelId="{310FD100-C4BB-4FED-8B2D-B07581B5ED32}" srcId="{339C4982-0632-46D6-91B7-BFB32857A2A3}" destId="{62E600E3-D108-4B48-BC3B-7DED4CAE178F}" srcOrd="0" destOrd="0" parTransId="{23A1AF64-F2FB-487B-A783-B5AEC70F3345}" sibTransId="{95A78500-328C-4CBE-99BE-14B291902255}"/>
    <dgm:cxn modelId="{948F260D-13D3-1F47-B29E-7F0933298A9C}" type="presOf" srcId="{95A78500-328C-4CBE-99BE-14B291902255}" destId="{07FC25B8-4D70-9840-9CDF-E865145C5329}" srcOrd="0" destOrd="0" presId="urn:microsoft.com/office/officeart/2005/8/layout/process5"/>
    <dgm:cxn modelId="{F47DA71A-686A-1B4B-883C-6034A5662498}" type="presOf" srcId="{95A78500-328C-4CBE-99BE-14B291902255}" destId="{F44F451B-541F-E94C-AB6D-6E7E30EE7B5A}" srcOrd="1" destOrd="0" presId="urn:microsoft.com/office/officeart/2005/8/layout/process5"/>
    <dgm:cxn modelId="{0DB86E2B-A270-B144-947B-B744539FACBD}" type="presOf" srcId="{6E23D013-FD8E-4452-A1DA-CFF2B4FE24BD}" destId="{FCCAAF0D-8E05-E64A-ACF1-59F77C1FAC18}" srcOrd="0" destOrd="0" presId="urn:microsoft.com/office/officeart/2005/8/layout/process5"/>
    <dgm:cxn modelId="{37F8DC35-4B62-1B4C-96BF-0B2B2CF63803}" type="presOf" srcId="{339C4982-0632-46D6-91B7-BFB32857A2A3}" destId="{B3F86342-633B-C040-A40B-E4BBC488E56A}" srcOrd="0" destOrd="0" presId="urn:microsoft.com/office/officeart/2005/8/layout/process5"/>
    <dgm:cxn modelId="{EF77F739-2CA2-40A1-B964-A22F26764E99}" srcId="{339C4982-0632-46D6-91B7-BFB32857A2A3}" destId="{2EA73C7A-FDA0-44F0-B04F-9232C101D008}" srcOrd="1" destOrd="0" parTransId="{5DA3FC95-2433-4F43-808A-2D45B5586CDB}" sibTransId="{A0535170-8AF3-47E0-BCAC-68A4C8738804}"/>
    <dgm:cxn modelId="{1C136F44-B6A3-4532-AD7A-50E84E986A2A}" srcId="{339C4982-0632-46D6-91B7-BFB32857A2A3}" destId="{6E23D013-FD8E-4452-A1DA-CFF2B4FE24BD}" srcOrd="2" destOrd="0" parTransId="{F2CDB0B8-4C74-4553-9821-2B0FEFCA7B40}" sibTransId="{FD3D606C-B5A0-45EF-AF84-995D6D12CF2F}"/>
    <dgm:cxn modelId="{AE190652-E6DE-BE4C-9A8A-6D842B357135}" type="presOf" srcId="{FD3D606C-B5A0-45EF-AF84-995D6D12CF2F}" destId="{ED8992A8-BEF1-A642-A3D9-53FCCC8354DE}" srcOrd="0" destOrd="0" presId="urn:microsoft.com/office/officeart/2005/8/layout/process5"/>
    <dgm:cxn modelId="{636B7158-7A56-3143-98AB-3EC6E6D7D687}" type="presOf" srcId="{2EA73C7A-FDA0-44F0-B04F-9232C101D008}" destId="{330D07D2-2E3E-0847-A5F9-1671F5C3EC80}" srcOrd="0" destOrd="0" presId="urn:microsoft.com/office/officeart/2005/8/layout/process5"/>
    <dgm:cxn modelId="{EE5BE35B-D1C9-D449-A4E1-8676E464A0F6}" type="presOf" srcId="{A0535170-8AF3-47E0-BCAC-68A4C8738804}" destId="{7B1C72B3-E1D3-144F-B908-9E738FE9ECDD}" srcOrd="1" destOrd="0" presId="urn:microsoft.com/office/officeart/2005/8/layout/process5"/>
    <dgm:cxn modelId="{1C560A5C-790C-5A40-A8F7-3F810E4B1AB5}" type="presOf" srcId="{A0535170-8AF3-47E0-BCAC-68A4C8738804}" destId="{F46F5F13-E2D0-3344-BCAC-0424F5D9F5AF}" srcOrd="0" destOrd="0" presId="urn:microsoft.com/office/officeart/2005/8/layout/process5"/>
    <dgm:cxn modelId="{F39499C4-AB50-4084-B538-3A737C904BDA}" srcId="{339C4982-0632-46D6-91B7-BFB32857A2A3}" destId="{BB7AF812-998F-44A5-8B9A-A6A90B9B025C}" srcOrd="3" destOrd="0" parTransId="{650468E7-2A6C-4276-B6A0-193E0B2A4602}" sibTransId="{75A7AFB5-89A6-4505-8A5B-EDFC8444CE76}"/>
    <dgm:cxn modelId="{B1B496CA-48D3-2A47-B07C-8B75EA63653A}" type="presOf" srcId="{FD3D606C-B5A0-45EF-AF84-995D6D12CF2F}" destId="{1C88DF2F-54B5-6A40-AE53-52B9156779F6}" srcOrd="1" destOrd="0" presId="urn:microsoft.com/office/officeart/2005/8/layout/process5"/>
    <dgm:cxn modelId="{D7AA24CB-3029-0645-B12D-771C249EBBC4}" type="presOf" srcId="{BB7AF812-998F-44A5-8B9A-A6A90B9B025C}" destId="{13F85AD6-93FB-CE4C-91AF-8CFF6267EC4D}" srcOrd="0" destOrd="0" presId="urn:microsoft.com/office/officeart/2005/8/layout/process5"/>
    <dgm:cxn modelId="{35A55EEB-FBCC-9E4E-B982-C230CFDE0B60}" type="presOf" srcId="{62E600E3-D108-4B48-BC3B-7DED4CAE178F}" destId="{B3CAB6D4-C811-734D-93BE-129069348C7E}" srcOrd="0" destOrd="0" presId="urn:microsoft.com/office/officeart/2005/8/layout/process5"/>
    <dgm:cxn modelId="{E0C72A77-67B7-4542-8BB9-00D4507F779A}" type="presParOf" srcId="{B3F86342-633B-C040-A40B-E4BBC488E56A}" destId="{B3CAB6D4-C811-734D-93BE-129069348C7E}" srcOrd="0" destOrd="0" presId="urn:microsoft.com/office/officeart/2005/8/layout/process5"/>
    <dgm:cxn modelId="{2BD18ACB-6F12-FB48-AAFD-01047CC736AF}" type="presParOf" srcId="{B3F86342-633B-C040-A40B-E4BBC488E56A}" destId="{07FC25B8-4D70-9840-9CDF-E865145C5329}" srcOrd="1" destOrd="0" presId="urn:microsoft.com/office/officeart/2005/8/layout/process5"/>
    <dgm:cxn modelId="{F7B1F942-3063-D742-976B-38F45085BFE7}" type="presParOf" srcId="{07FC25B8-4D70-9840-9CDF-E865145C5329}" destId="{F44F451B-541F-E94C-AB6D-6E7E30EE7B5A}" srcOrd="0" destOrd="0" presId="urn:microsoft.com/office/officeart/2005/8/layout/process5"/>
    <dgm:cxn modelId="{1F2AD25E-5D5C-9F46-B015-684897A8BD7F}" type="presParOf" srcId="{B3F86342-633B-C040-A40B-E4BBC488E56A}" destId="{330D07D2-2E3E-0847-A5F9-1671F5C3EC80}" srcOrd="2" destOrd="0" presId="urn:microsoft.com/office/officeart/2005/8/layout/process5"/>
    <dgm:cxn modelId="{34416E7E-9628-6849-BFC3-ABBB1BA69419}" type="presParOf" srcId="{B3F86342-633B-C040-A40B-E4BBC488E56A}" destId="{F46F5F13-E2D0-3344-BCAC-0424F5D9F5AF}" srcOrd="3" destOrd="0" presId="urn:microsoft.com/office/officeart/2005/8/layout/process5"/>
    <dgm:cxn modelId="{10F01EF9-48C0-AE41-B628-A45ED578BB65}" type="presParOf" srcId="{F46F5F13-E2D0-3344-BCAC-0424F5D9F5AF}" destId="{7B1C72B3-E1D3-144F-B908-9E738FE9ECDD}" srcOrd="0" destOrd="0" presId="urn:microsoft.com/office/officeart/2005/8/layout/process5"/>
    <dgm:cxn modelId="{28B62107-4F02-FA4C-89BA-345335DFC81C}" type="presParOf" srcId="{B3F86342-633B-C040-A40B-E4BBC488E56A}" destId="{FCCAAF0D-8E05-E64A-ACF1-59F77C1FAC18}" srcOrd="4" destOrd="0" presId="urn:microsoft.com/office/officeart/2005/8/layout/process5"/>
    <dgm:cxn modelId="{34D5103C-66D6-D840-90FD-18EB05001DEF}" type="presParOf" srcId="{B3F86342-633B-C040-A40B-E4BBC488E56A}" destId="{ED8992A8-BEF1-A642-A3D9-53FCCC8354DE}" srcOrd="5" destOrd="0" presId="urn:microsoft.com/office/officeart/2005/8/layout/process5"/>
    <dgm:cxn modelId="{0D575436-E56F-D94A-8AFD-E20F73F66792}" type="presParOf" srcId="{ED8992A8-BEF1-A642-A3D9-53FCCC8354DE}" destId="{1C88DF2F-54B5-6A40-AE53-52B9156779F6}" srcOrd="0" destOrd="0" presId="urn:microsoft.com/office/officeart/2005/8/layout/process5"/>
    <dgm:cxn modelId="{68649160-7A79-2548-9A65-6BDB08F87470}" type="presParOf" srcId="{B3F86342-633B-C040-A40B-E4BBC488E56A}" destId="{13F85AD6-93FB-CE4C-91AF-8CFF6267EC4D}"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DB6152-7D01-47AA-B075-4CD2F186B29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70049E-2E71-4C4F-900F-D01E7D41A5DF}">
      <dgm:prSet/>
      <dgm:spPr/>
      <dgm:t>
        <a:bodyPr/>
        <a:lstStyle/>
        <a:p>
          <a:r>
            <a:rPr lang="fr-FR" b="0" i="0"/>
            <a:t>L’automatisation de l’assignation d’une catégorie à un produit est possible à la fois à partir d’une description textuelle du produit et d’une description par l’image.</a:t>
          </a:r>
          <a:endParaRPr lang="en-US"/>
        </a:p>
      </dgm:t>
    </dgm:pt>
    <dgm:pt modelId="{C62AC269-0F05-4EFB-93BB-983BC0377FEB}" type="parTrans" cxnId="{A9C2E392-A297-447E-B4C0-94F1BA4BD94C}">
      <dgm:prSet/>
      <dgm:spPr/>
      <dgm:t>
        <a:bodyPr/>
        <a:lstStyle/>
        <a:p>
          <a:endParaRPr lang="en-US"/>
        </a:p>
      </dgm:t>
    </dgm:pt>
    <dgm:pt modelId="{B323FDBD-7E5F-4CC1-9753-2FCA3CE06681}" type="sibTrans" cxnId="{A9C2E392-A297-447E-B4C0-94F1BA4BD94C}">
      <dgm:prSet/>
      <dgm:spPr/>
      <dgm:t>
        <a:bodyPr/>
        <a:lstStyle/>
        <a:p>
          <a:endParaRPr lang="en-US"/>
        </a:p>
      </dgm:t>
    </dgm:pt>
    <dgm:pt modelId="{A19553C3-D046-4D10-BA32-60DAF9F7BC8D}">
      <dgm:prSet/>
      <dgm:spPr/>
      <dgm:t>
        <a:bodyPr/>
        <a:lstStyle/>
        <a:p>
          <a:r>
            <a:rPr lang="fr-FR" b="0" i="0"/>
            <a:t>Les modèles pré entrainés, supervisés donnent les meilleures prédictions: USE pour la partie texte, et VGG16 pour la partie image.</a:t>
          </a:r>
          <a:endParaRPr lang="en-US"/>
        </a:p>
      </dgm:t>
    </dgm:pt>
    <dgm:pt modelId="{A9A0421F-F92C-4AB1-A418-25FA339BE472}" type="parTrans" cxnId="{17732EF5-78D0-4CC6-B7F0-9CA12EFB1162}">
      <dgm:prSet/>
      <dgm:spPr/>
      <dgm:t>
        <a:bodyPr/>
        <a:lstStyle/>
        <a:p>
          <a:endParaRPr lang="en-US"/>
        </a:p>
      </dgm:t>
    </dgm:pt>
    <dgm:pt modelId="{4992E9C1-8F7D-4200-9284-44C572B41572}" type="sibTrans" cxnId="{17732EF5-78D0-4CC6-B7F0-9CA12EFB1162}">
      <dgm:prSet/>
      <dgm:spPr/>
      <dgm:t>
        <a:bodyPr/>
        <a:lstStyle/>
        <a:p>
          <a:endParaRPr lang="en-US"/>
        </a:p>
      </dgm:t>
    </dgm:pt>
    <dgm:pt modelId="{E82BBC07-A2EE-4447-AD87-2863DBDCAE1C}">
      <dgm:prSet/>
      <dgm:spPr/>
      <dgm:t>
        <a:bodyPr/>
        <a:lstStyle/>
        <a:p>
          <a:r>
            <a:rPr lang="fr-FR" b="0" i="0"/>
            <a:t>On note que la data augmentation ou feature engineering sur les images apportent une meilleure performance de prédiction en partant du modèle pré entrainé VGG16.</a:t>
          </a:r>
          <a:endParaRPr lang="en-US"/>
        </a:p>
      </dgm:t>
    </dgm:pt>
    <dgm:pt modelId="{950D6D39-0EB4-4D19-9C04-F4DE897193B2}" type="parTrans" cxnId="{B50CE214-B6D1-4141-BDF7-5743ABB1BCA9}">
      <dgm:prSet/>
      <dgm:spPr/>
      <dgm:t>
        <a:bodyPr/>
        <a:lstStyle/>
        <a:p>
          <a:endParaRPr lang="en-US"/>
        </a:p>
      </dgm:t>
    </dgm:pt>
    <dgm:pt modelId="{8B9DAE7C-F7BB-46A3-A557-BA33E60E5A0D}" type="sibTrans" cxnId="{B50CE214-B6D1-4141-BDF7-5743ABB1BCA9}">
      <dgm:prSet/>
      <dgm:spPr/>
      <dgm:t>
        <a:bodyPr/>
        <a:lstStyle/>
        <a:p>
          <a:endParaRPr lang="en-US"/>
        </a:p>
      </dgm:t>
    </dgm:pt>
    <dgm:pt modelId="{E0B7D8D7-D3EA-42A1-8CA2-AF76E6E97FFB}">
      <dgm:prSet/>
      <dgm:spPr/>
      <dgm:t>
        <a:bodyPr/>
        <a:lstStyle/>
        <a:p>
          <a:r>
            <a:rPr lang="fr-FR" b="0" i="0"/>
            <a:t>On peut éventuellement envisager un modèle qui prendrait en entrée les vecteurs texte et image sur lesquels on effectuerait une concaténation pour obtenir ensuite la sortie y_pred. Ceci peut constituer une piste à tenter.</a:t>
          </a:r>
          <a:endParaRPr lang="en-US"/>
        </a:p>
      </dgm:t>
    </dgm:pt>
    <dgm:pt modelId="{6E8AE1C8-BECC-4712-BDF3-60163FEADBB4}" type="parTrans" cxnId="{8F5978C6-F861-493C-8FF2-051700098CD2}">
      <dgm:prSet/>
      <dgm:spPr/>
      <dgm:t>
        <a:bodyPr/>
        <a:lstStyle/>
        <a:p>
          <a:endParaRPr lang="en-US"/>
        </a:p>
      </dgm:t>
    </dgm:pt>
    <dgm:pt modelId="{DAC5FE9E-6085-4C9F-9FD8-2B7E10D65D7A}" type="sibTrans" cxnId="{8F5978C6-F861-493C-8FF2-051700098CD2}">
      <dgm:prSet/>
      <dgm:spPr/>
      <dgm:t>
        <a:bodyPr/>
        <a:lstStyle/>
        <a:p>
          <a:endParaRPr lang="en-US"/>
        </a:p>
      </dgm:t>
    </dgm:pt>
    <dgm:pt modelId="{9AF2FC7C-9A23-4CF7-A01A-F4BA21507E32}" type="pres">
      <dgm:prSet presAssocID="{54DB6152-7D01-47AA-B075-4CD2F186B296}" presName="root" presStyleCnt="0">
        <dgm:presLayoutVars>
          <dgm:dir/>
          <dgm:resizeHandles val="exact"/>
        </dgm:presLayoutVars>
      </dgm:prSet>
      <dgm:spPr/>
    </dgm:pt>
    <dgm:pt modelId="{36F89F61-DDDE-4403-A8AE-27D1C94FBC62}" type="pres">
      <dgm:prSet presAssocID="{9670049E-2E71-4C4F-900F-D01E7D41A5DF}" presName="compNode" presStyleCnt="0"/>
      <dgm:spPr/>
    </dgm:pt>
    <dgm:pt modelId="{24F8CB36-0D45-4DBB-AD9F-FB5B1F46F9D1}" type="pres">
      <dgm:prSet presAssocID="{9670049E-2E71-4C4F-900F-D01E7D41A5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4EE8D4C-0B34-4EE6-ABF4-5BF649D607BE}" type="pres">
      <dgm:prSet presAssocID="{9670049E-2E71-4C4F-900F-D01E7D41A5DF}" presName="spaceRect" presStyleCnt="0"/>
      <dgm:spPr/>
    </dgm:pt>
    <dgm:pt modelId="{A374CB8A-F03B-4C28-A90A-F13BC8973144}" type="pres">
      <dgm:prSet presAssocID="{9670049E-2E71-4C4F-900F-D01E7D41A5DF}" presName="textRect" presStyleLbl="revTx" presStyleIdx="0" presStyleCnt="4">
        <dgm:presLayoutVars>
          <dgm:chMax val="1"/>
          <dgm:chPref val="1"/>
        </dgm:presLayoutVars>
      </dgm:prSet>
      <dgm:spPr/>
    </dgm:pt>
    <dgm:pt modelId="{1C1CC92E-969F-4B28-A12F-EA903D55CFAB}" type="pres">
      <dgm:prSet presAssocID="{B323FDBD-7E5F-4CC1-9753-2FCA3CE06681}" presName="sibTrans" presStyleCnt="0"/>
      <dgm:spPr/>
    </dgm:pt>
    <dgm:pt modelId="{449426E0-7195-4F55-B100-6237E3185894}" type="pres">
      <dgm:prSet presAssocID="{A19553C3-D046-4D10-BA32-60DAF9F7BC8D}" presName="compNode" presStyleCnt="0"/>
      <dgm:spPr/>
    </dgm:pt>
    <dgm:pt modelId="{D8EFCFDC-241C-4312-8C8C-086D903B9DC5}" type="pres">
      <dgm:prSet presAssocID="{A19553C3-D046-4D10-BA32-60DAF9F7BC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5A1FFEDC-9A38-4690-993A-69C7665EBEA4}" type="pres">
      <dgm:prSet presAssocID="{A19553C3-D046-4D10-BA32-60DAF9F7BC8D}" presName="spaceRect" presStyleCnt="0"/>
      <dgm:spPr/>
    </dgm:pt>
    <dgm:pt modelId="{155BFBD7-792D-4334-8B0E-EC3BF57D4539}" type="pres">
      <dgm:prSet presAssocID="{A19553C3-D046-4D10-BA32-60DAF9F7BC8D}" presName="textRect" presStyleLbl="revTx" presStyleIdx="1" presStyleCnt="4">
        <dgm:presLayoutVars>
          <dgm:chMax val="1"/>
          <dgm:chPref val="1"/>
        </dgm:presLayoutVars>
      </dgm:prSet>
      <dgm:spPr/>
    </dgm:pt>
    <dgm:pt modelId="{3FECD42C-D4ED-405E-AA20-FD1F0F4ADDA8}" type="pres">
      <dgm:prSet presAssocID="{4992E9C1-8F7D-4200-9284-44C572B41572}" presName="sibTrans" presStyleCnt="0"/>
      <dgm:spPr/>
    </dgm:pt>
    <dgm:pt modelId="{D48718A1-CE6E-4B07-8D5A-8EC923755C32}" type="pres">
      <dgm:prSet presAssocID="{E82BBC07-A2EE-4447-AD87-2863DBDCAE1C}" presName="compNode" presStyleCnt="0"/>
      <dgm:spPr/>
    </dgm:pt>
    <dgm:pt modelId="{295597F8-0870-494C-80A4-12023B7C8568}" type="pres">
      <dgm:prSet presAssocID="{E82BBC07-A2EE-4447-AD87-2863DBDCAE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FC67ABC0-71A1-4EB9-A513-B0410054DC4F}" type="pres">
      <dgm:prSet presAssocID="{E82BBC07-A2EE-4447-AD87-2863DBDCAE1C}" presName="spaceRect" presStyleCnt="0"/>
      <dgm:spPr/>
    </dgm:pt>
    <dgm:pt modelId="{5101E639-49E5-45CD-9498-4CCE3D608C71}" type="pres">
      <dgm:prSet presAssocID="{E82BBC07-A2EE-4447-AD87-2863DBDCAE1C}" presName="textRect" presStyleLbl="revTx" presStyleIdx="2" presStyleCnt="4">
        <dgm:presLayoutVars>
          <dgm:chMax val="1"/>
          <dgm:chPref val="1"/>
        </dgm:presLayoutVars>
      </dgm:prSet>
      <dgm:spPr/>
    </dgm:pt>
    <dgm:pt modelId="{825A4F72-6820-4F0A-8ABE-63A888412903}" type="pres">
      <dgm:prSet presAssocID="{8B9DAE7C-F7BB-46A3-A557-BA33E60E5A0D}" presName="sibTrans" presStyleCnt="0"/>
      <dgm:spPr/>
    </dgm:pt>
    <dgm:pt modelId="{76DA574F-260C-4B57-8640-3929B964ED85}" type="pres">
      <dgm:prSet presAssocID="{E0B7D8D7-D3EA-42A1-8CA2-AF76E6E97FFB}" presName="compNode" presStyleCnt="0"/>
      <dgm:spPr/>
    </dgm:pt>
    <dgm:pt modelId="{3B7EA656-F8C5-48DE-B89B-5AB7C06B6A03}" type="pres">
      <dgm:prSet presAssocID="{E0B7D8D7-D3EA-42A1-8CA2-AF76E6E97F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ppareil photo"/>
        </a:ext>
      </dgm:extLst>
    </dgm:pt>
    <dgm:pt modelId="{DD9D2023-BEBD-4309-8F03-9E3B2B9B171A}" type="pres">
      <dgm:prSet presAssocID="{E0B7D8D7-D3EA-42A1-8CA2-AF76E6E97FFB}" presName="spaceRect" presStyleCnt="0"/>
      <dgm:spPr/>
    </dgm:pt>
    <dgm:pt modelId="{3186FAEF-C780-46E8-BF68-B25A45588201}" type="pres">
      <dgm:prSet presAssocID="{E0B7D8D7-D3EA-42A1-8CA2-AF76E6E97FFB}" presName="textRect" presStyleLbl="revTx" presStyleIdx="3" presStyleCnt="4">
        <dgm:presLayoutVars>
          <dgm:chMax val="1"/>
          <dgm:chPref val="1"/>
        </dgm:presLayoutVars>
      </dgm:prSet>
      <dgm:spPr/>
    </dgm:pt>
  </dgm:ptLst>
  <dgm:cxnLst>
    <dgm:cxn modelId="{B50CE214-B6D1-4141-BDF7-5743ABB1BCA9}" srcId="{54DB6152-7D01-47AA-B075-4CD2F186B296}" destId="{E82BBC07-A2EE-4447-AD87-2863DBDCAE1C}" srcOrd="2" destOrd="0" parTransId="{950D6D39-0EB4-4D19-9C04-F4DE897193B2}" sibTransId="{8B9DAE7C-F7BB-46A3-A557-BA33E60E5A0D}"/>
    <dgm:cxn modelId="{44991F2A-F1F6-48CF-B424-344EE1E98A89}" type="presOf" srcId="{A19553C3-D046-4D10-BA32-60DAF9F7BC8D}" destId="{155BFBD7-792D-4334-8B0E-EC3BF57D4539}" srcOrd="0" destOrd="0" presId="urn:microsoft.com/office/officeart/2018/2/layout/IconLabelList"/>
    <dgm:cxn modelId="{5948E24F-44BF-4121-9469-F592E9EEE963}" type="presOf" srcId="{E0B7D8D7-D3EA-42A1-8CA2-AF76E6E97FFB}" destId="{3186FAEF-C780-46E8-BF68-B25A45588201}" srcOrd="0" destOrd="0" presId="urn:microsoft.com/office/officeart/2018/2/layout/IconLabelList"/>
    <dgm:cxn modelId="{99E6E74F-14A0-4516-9F80-53F1EC3EE62D}" type="presOf" srcId="{E82BBC07-A2EE-4447-AD87-2863DBDCAE1C}" destId="{5101E639-49E5-45CD-9498-4CCE3D608C71}" srcOrd="0" destOrd="0" presId="urn:microsoft.com/office/officeart/2018/2/layout/IconLabelList"/>
    <dgm:cxn modelId="{A9C2E392-A297-447E-B4C0-94F1BA4BD94C}" srcId="{54DB6152-7D01-47AA-B075-4CD2F186B296}" destId="{9670049E-2E71-4C4F-900F-D01E7D41A5DF}" srcOrd="0" destOrd="0" parTransId="{C62AC269-0F05-4EFB-93BB-983BC0377FEB}" sibTransId="{B323FDBD-7E5F-4CC1-9753-2FCA3CE06681}"/>
    <dgm:cxn modelId="{8F5978C6-F861-493C-8FF2-051700098CD2}" srcId="{54DB6152-7D01-47AA-B075-4CD2F186B296}" destId="{E0B7D8D7-D3EA-42A1-8CA2-AF76E6E97FFB}" srcOrd="3" destOrd="0" parTransId="{6E8AE1C8-BECC-4712-BDF3-60163FEADBB4}" sibTransId="{DAC5FE9E-6085-4C9F-9FD8-2B7E10D65D7A}"/>
    <dgm:cxn modelId="{F94DEEC9-DC50-48A7-BE2F-EE485A279B0F}" type="presOf" srcId="{9670049E-2E71-4C4F-900F-D01E7D41A5DF}" destId="{A374CB8A-F03B-4C28-A90A-F13BC8973144}" srcOrd="0" destOrd="0" presId="urn:microsoft.com/office/officeart/2018/2/layout/IconLabelList"/>
    <dgm:cxn modelId="{105191D2-C500-4385-AC9F-A3E1A4CB369C}" type="presOf" srcId="{54DB6152-7D01-47AA-B075-4CD2F186B296}" destId="{9AF2FC7C-9A23-4CF7-A01A-F4BA21507E32}" srcOrd="0" destOrd="0" presId="urn:microsoft.com/office/officeart/2018/2/layout/IconLabelList"/>
    <dgm:cxn modelId="{17732EF5-78D0-4CC6-B7F0-9CA12EFB1162}" srcId="{54DB6152-7D01-47AA-B075-4CD2F186B296}" destId="{A19553C3-D046-4D10-BA32-60DAF9F7BC8D}" srcOrd="1" destOrd="0" parTransId="{A9A0421F-F92C-4AB1-A418-25FA339BE472}" sibTransId="{4992E9C1-8F7D-4200-9284-44C572B41572}"/>
    <dgm:cxn modelId="{7FE01916-EA9B-4B54-8CA7-AF1E7D11E715}" type="presParOf" srcId="{9AF2FC7C-9A23-4CF7-A01A-F4BA21507E32}" destId="{36F89F61-DDDE-4403-A8AE-27D1C94FBC62}" srcOrd="0" destOrd="0" presId="urn:microsoft.com/office/officeart/2018/2/layout/IconLabelList"/>
    <dgm:cxn modelId="{46975058-E0B9-4B47-B8A5-05365D4F3DBC}" type="presParOf" srcId="{36F89F61-DDDE-4403-A8AE-27D1C94FBC62}" destId="{24F8CB36-0D45-4DBB-AD9F-FB5B1F46F9D1}" srcOrd="0" destOrd="0" presId="urn:microsoft.com/office/officeart/2018/2/layout/IconLabelList"/>
    <dgm:cxn modelId="{7057B754-33AA-4568-A53A-106C3E27051D}" type="presParOf" srcId="{36F89F61-DDDE-4403-A8AE-27D1C94FBC62}" destId="{34EE8D4C-0B34-4EE6-ABF4-5BF649D607BE}" srcOrd="1" destOrd="0" presId="urn:microsoft.com/office/officeart/2018/2/layout/IconLabelList"/>
    <dgm:cxn modelId="{E7FE213A-8913-4878-838C-316C1E50F449}" type="presParOf" srcId="{36F89F61-DDDE-4403-A8AE-27D1C94FBC62}" destId="{A374CB8A-F03B-4C28-A90A-F13BC8973144}" srcOrd="2" destOrd="0" presId="urn:microsoft.com/office/officeart/2018/2/layout/IconLabelList"/>
    <dgm:cxn modelId="{2FFFDB07-76B6-42FC-86E4-C16C3180D7DC}" type="presParOf" srcId="{9AF2FC7C-9A23-4CF7-A01A-F4BA21507E32}" destId="{1C1CC92E-969F-4B28-A12F-EA903D55CFAB}" srcOrd="1" destOrd="0" presId="urn:microsoft.com/office/officeart/2018/2/layout/IconLabelList"/>
    <dgm:cxn modelId="{E110C0DA-8FB7-4AD9-9632-4860E8A21DDA}" type="presParOf" srcId="{9AF2FC7C-9A23-4CF7-A01A-F4BA21507E32}" destId="{449426E0-7195-4F55-B100-6237E3185894}" srcOrd="2" destOrd="0" presId="urn:microsoft.com/office/officeart/2018/2/layout/IconLabelList"/>
    <dgm:cxn modelId="{4F604E71-12BE-4ACE-A57E-897DD8CBF2CB}" type="presParOf" srcId="{449426E0-7195-4F55-B100-6237E3185894}" destId="{D8EFCFDC-241C-4312-8C8C-086D903B9DC5}" srcOrd="0" destOrd="0" presId="urn:microsoft.com/office/officeart/2018/2/layout/IconLabelList"/>
    <dgm:cxn modelId="{B52A36AC-41B0-49C3-A12A-A02736B4069B}" type="presParOf" srcId="{449426E0-7195-4F55-B100-6237E3185894}" destId="{5A1FFEDC-9A38-4690-993A-69C7665EBEA4}" srcOrd="1" destOrd="0" presId="urn:microsoft.com/office/officeart/2018/2/layout/IconLabelList"/>
    <dgm:cxn modelId="{14FB8871-7D6A-4D44-A579-73EBCF08BDF5}" type="presParOf" srcId="{449426E0-7195-4F55-B100-6237E3185894}" destId="{155BFBD7-792D-4334-8B0E-EC3BF57D4539}" srcOrd="2" destOrd="0" presId="urn:microsoft.com/office/officeart/2018/2/layout/IconLabelList"/>
    <dgm:cxn modelId="{F405398D-6DF2-4435-87AB-77B1E264CADA}" type="presParOf" srcId="{9AF2FC7C-9A23-4CF7-A01A-F4BA21507E32}" destId="{3FECD42C-D4ED-405E-AA20-FD1F0F4ADDA8}" srcOrd="3" destOrd="0" presId="urn:microsoft.com/office/officeart/2018/2/layout/IconLabelList"/>
    <dgm:cxn modelId="{5497FAA5-B952-43FD-B661-1B15D4A88D50}" type="presParOf" srcId="{9AF2FC7C-9A23-4CF7-A01A-F4BA21507E32}" destId="{D48718A1-CE6E-4B07-8D5A-8EC923755C32}" srcOrd="4" destOrd="0" presId="urn:microsoft.com/office/officeart/2018/2/layout/IconLabelList"/>
    <dgm:cxn modelId="{4E3D400B-965A-4C92-A9BA-534C9FA8727D}" type="presParOf" srcId="{D48718A1-CE6E-4B07-8D5A-8EC923755C32}" destId="{295597F8-0870-494C-80A4-12023B7C8568}" srcOrd="0" destOrd="0" presId="urn:microsoft.com/office/officeart/2018/2/layout/IconLabelList"/>
    <dgm:cxn modelId="{903D390D-1451-4E96-A299-543EECDC33B0}" type="presParOf" srcId="{D48718A1-CE6E-4B07-8D5A-8EC923755C32}" destId="{FC67ABC0-71A1-4EB9-A513-B0410054DC4F}" srcOrd="1" destOrd="0" presId="urn:microsoft.com/office/officeart/2018/2/layout/IconLabelList"/>
    <dgm:cxn modelId="{7145FD1B-17ED-4099-B73E-3EA12903BBF1}" type="presParOf" srcId="{D48718A1-CE6E-4B07-8D5A-8EC923755C32}" destId="{5101E639-49E5-45CD-9498-4CCE3D608C71}" srcOrd="2" destOrd="0" presId="urn:microsoft.com/office/officeart/2018/2/layout/IconLabelList"/>
    <dgm:cxn modelId="{461AD686-7425-4B41-ADB8-33C9E97EC807}" type="presParOf" srcId="{9AF2FC7C-9A23-4CF7-A01A-F4BA21507E32}" destId="{825A4F72-6820-4F0A-8ABE-63A888412903}" srcOrd="5" destOrd="0" presId="urn:microsoft.com/office/officeart/2018/2/layout/IconLabelList"/>
    <dgm:cxn modelId="{291E3646-8D97-4E3B-8FCD-11276E5A9872}" type="presParOf" srcId="{9AF2FC7C-9A23-4CF7-A01A-F4BA21507E32}" destId="{76DA574F-260C-4B57-8640-3929B964ED85}" srcOrd="6" destOrd="0" presId="urn:microsoft.com/office/officeart/2018/2/layout/IconLabelList"/>
    <dgm:cxn modelId="{632E4C59-CD8F-4956-863B-7ECA94071FC9}" type="presParOf" srcId="{76DA574F-260C-4B57-8640-3929B964ED85}" destId="{3B7EA656-F8C5-48DE-B89B-5AB7C06B6A03}" srcOrd="0" destOrd="0" presId="urn:microsoft.com/office/officeart/2018/2/layout/IconLabelList"/>
    <dgm:cxn modelId="{13B661CC-4943-4914-95C8-65FD11591A94}" type="presParOf" srcId="{76DA574F-260C-4B57-8640-3929B964ED85}" destId="{DD9D2023-BEBD-4309-8F03-9E3B2B9B171A}" srcOrd="1" destOrd="0" presId="urn:microsoft.com/office/officeart/2018/2/layout/IconLabelList"/>
    <dgm:cxn modelId="{B0F2E4BB-0950-4AC7-87FC-7F84C01BAC26}" type="presParOf" srcId="{76DA574F-260C-4B57-8640-3929B964ED85}" destId="{3186FAEF-C780-46E8-BF68-B25A455882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A067-0ACA-544F-B6F6-295212C5708A}">
      <dsp:nvSpPr>
        <dsp:cNvPr id="0" name=""/>
        <dsp:cNvSpPr/>
      </dsp:nvSpPr>
      <dsp:spPr>
        <a:xfrm>
          <a:off x="8007" y="0"/>
          <a:ext cx="5685428" cy="3263964"/>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569" tIns="50800" rIns="802277" bIns="50800" numCol="1" spcCol="1270" anchor="ctr" anchorCtr="0">
          <a:noAutofit/>
        </a:bodyPr>
        <a:lstStyle/>
        <a:p>
          <a:pPr marL="0" lvl="0" indent="0" algn="ctr" defTabSz="889000">
            <a:lnSpc>
              <a:spcPct val="90000"/>
            </a:lnSpc>
            <a:spcBef>
              <a:spcPct val="0"/>
            </a:spcBef>
            <a:spcAft>
              <a:spcPct val="35000"/>
            </a:spcAft>
            <a:buNone/>
          </a:pPr>
          <a:r>
            <a:rPr lang="fr-FR" sz="2000" b="0" i="0" kern="1200"/>
            <a:t>Deux librairies utilisées: nltk, spacy avec options lemmatisation et stemmatisation.</a:t>
          </a:r>
          <a:endParaRPr lang="en-US" sz="2000" kern="1200"/>
        </a:p>
      </dsp:txBody>
      <dsp:txXfrm>
        <a:off x="8007" y="0"/>
        <a:ext cx="5277433" cy="3263964"/>
      </dsp:txXfrm>
    </dsp:sp>
    <dsp:sp modelId="{761FB5A4-80F6-324C-AF57-4F3F4FF70492}">
      <dsp:nvSpPr>
        <dsp:cNvPr id="0" name=""/>
        <dsp:cNvSpPr/>
      </dsp:nvSpPr>
      <dsp:spPr>
        <a:xfrm>
          <a:off x="4556350" y="0"/>
          <a:ext cx="5685428" cy="3263964"/>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569" tIns="50800" rIns="200569" bIns="50800" numCol="1" spcCol="1270" anchor="t" anchorCtr="0">
          <a:noAutofit/>
        </a:bodyPr>
        <a:lstStyle/>
        <a:p>
          <a:pPr marL="0" lvl="0" indent="0" algn="l" defTabSz="889000">
            <a:lnSpc>
              <a:spcPct val="90000"/>
            </a:lnSpc>
            <a:spcBef>
              <a:spcPct val="0"/>
            </a:spcBef>
            <a:spcAft>
              <a:spcPct val="35000"/>
            </a:spcAft>
            <a:buNone/>
          </a:pPr>
          <a:r>
            <a:rPr lang="fr-FR" sz="2000" b="0" i="0" kern="1200"/>
            <a:t>Les étapes de text processing:</a:t>
          </a:r>
          <a:endParaRPr lang="en-US" sz="2000" kern="1200"/>
        </a:p>
        <a:p>
          <a:pPr marL="171450" lvl="1" indent="-171450" algn="l" defTabSz="711200">
            <a:lnSpc>
              <a:spcPct val="90000"/>
            </a:lnSpc>
            <a:spcBef>
              <a:spcPct val="0"/>
            </a:spcBef>
            <a:spcAft>
              <a:spcPct val="15000"/>
            </a:spcAft>
            <a:buChar char="•"/>
          </a:pPr>
          <a:r>
            <a:rPr lang="fr-FR" sz="1600" b="0" i="0" kern="1200"/>
            <a:t>Tokenization du texte.</a:t>
          </a:r>
          <a:endParaRPr lang="en-US" sz="1600" kern="1200"/>
        </a:p>
        <a:p>
          <a:pPr marL="171450" lvl="1" indent="-171450" algn="l" defTabSz="711200">
            <a:lnSpc>
              <a:spcPct val="90000"/>
            </a:lnSpc>
            <a:spcBef>
              <a:spcPct val="0"/>
            </a:spcBef>
            <a:spcAft>
              <a:spcPct val="15000"/>
            </a:spcAft>
            <a:buChar char="•"/>
          </a:pPr>
          <a:r>
            <a:rPr lang="fr-FR" sz="1600" b="0" i="0" kern="1200"/>
            <a:t>Mettre le texte en minuscule.</a:t>
          </a:r>
          <a:endParaRPr lang="en-US" sz="1600" kern="1200"/>
        </a:p>
        <a:p>
          <a:pPr marL="171450" lvl="1" indent="-171450" algn="l" defTabSz="711200">
            <a:lnSpc>
              <a:spcPct val="90000"/>
            </a:lnSpc>
            <a:spcBef>
              <a:spcPct val="0"/>
            </a:spcBef>
            <a:spcAft>
              <a:spcPct val="15000"/>
            </a:spcAft>
            <a:buChar char="•"/>
          </a:pPr>
          <a:r>
            <a:rPr lang="fr-FR" sz="1600" b="0" i="0" kern="1200"/>
            <a:t>Exclusion de mots rares (apparaissent 1 fois dans le corpus).</a:t>
          </a:r>
          <a:endParaRPr lang="en-US" sz="1600" kern="1200"/>
        </a:p>
        <a:p>
          <a:pPr marL="171450" lvl="1" indent="-171450" algn="l" defTabSz="711200">
            <a:lnSpc>
              <a:spcPct val="90000"/>
            </a:lnSpc>
            <a:spcBef>
              <a:spcPct val="0"/>
            </a:spcBef>
            <a:spcAft>
              <a:spcPct val="15000"/>
            </a:spcAft>
            <a:buChar char="•"/>
          </a:pPr>
          <a:r>
            <a:rPr lang="fr-FR" sz="1600" b="0" i="0" kern="1200"/>
            <a:t>Nettoyage caractères spéciaux.</a:t>
          </a:r>
          <a:endParaRPr lang="en-US" sz="1600" kern="1200"/>
        </a:p>
        <a:p>
          <a:pPr marL="171450" lvl="1" indent="-171450" algn="l" defTabSz="711200">
            <a:lnSpc>
              <a:spcPct val="90000"/>
            </a:lnSpc>
            <a:spcBef>
              <a:spcPct val="0"/>
            </a:spcBef>
            <a:spcAft>
              <a:spcPct val="15000"/>
            </a:spcAft>
            <a:buChar char="•"/>
          </a:pPr>
          <a:r>
            <a:rPr lang="fr-FR" sz="1600" b="0" i="0" kern="1200"/>
            <a:t>Nettoyages tokens contenant chiffres et lettres.</a:t>
          </a:r>
          <a:endParaRPr lang="en-US" sz="1600" kern="1200"/>
        </a:p>
        <a:p>
          <a:pPr marL="171450" lvl="1" indent="-171450" algn="l" defTabSz="711200">
            <a:lnSpc>
              <a:spcPct val="90000"/>
            </a:lnSpc>
            <a:spcBef>
              <a:spcPct val="0"/>
            </a:spcBef>
            <a:spcAft>
              <a:spcPct val="15000"/>
            </a:spcAft>
            <a:buChar char="•"/>
          </a:pPr>
          <a:r>
            <a:rPr lang="fr-FR" sz="1600" b="0" i="0" kern="1200"/>
            <a:t>Nettoyage tokens contenant moins de trois lettres.</a:t>
          </a:r>
          <a:endParaRPr lang="en-US" sz="1600" kern="1200"/>
        </a:p>
        <a:p>
          <a:pPr marL="171450" lvl="1" indent="-171450" algn="l" defTabSz="711200">
            <a:lnSpc>
              <a:spcPct val="90000"/>
            </a:lnSpc>
            <a:spcBef>
              <a:spcPct val="0"/>
            </a:spcBef>
            <a:spcAft>
              <a:spcPct val="15000"/>
            </a:spcAft>
            <a:buChar char="•"/>
          </a:pPr>
          <a:r>
            <a:rPr lang="fr-FR" sz="1600" b="0" i="0" kern="1200"/>
            <a:t>Exclusion des « stop words ».</a:t>
          </a:r>
          <a:endParaRPr lang="en-US" sz="1600" kern="1200"/>
        </a:p>
      </dsp:txBody>
      <dsp:txXfrm>
        <a:off x="5372341" y="0"/>
        <a:ext cx="4053446" cy="3263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10167-A1D1-4056-A697-AF9CACDE60A4}">
      <dsp:nvSpPr>
        <dsp:cNvPr id="0" name=""/>
        <dsp:cNvSpPr/>
      </dsp:nvSpPr>
      <dsp:spPr>
        <a:xfrm>
          <a:off x="1748" y="427159"/>
          <a:ext cx="1070507" cy="1070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919DE6-B9D3-4AA4-AF64-C2ABBFFA47C3}">
      <dsp:nvSpPr>
        <dsp:cNvPr id="0" name=""/>
        <dsp:cNvSpPr/>
      </dsp:nvSpPr>
      <dsp:spPr>
        <a:xfrm>
          <a:off x="1748" y="1601281"/>
          <a:ext cx="3058593" cy="802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fr-FR" sz="1400" b="0" i="0" kern="1200"/>
            <a:t>Comme pour l’analyse de texte, les objectifs sont identiques.</a:t>
          </a:r>
          <a:endParaRPr lang="en-US" sz="1400" kern="1200"/>
        </a:p>
      </dsp:txBody>
      <dsp:txXfrm>
        <a:off x="1748" y="1601281"/>
        <a:ext cx="3058593" cy="802880"/>
      </dsp:txXfrm>
    </dsp:sp>
    <dsp:sp modelId="{B086CF43-6413-4D1F-9689-F64A052D63FF}">
      <dsp:nvSpPr>
        <dsp:cNvPr id="0" name=""/>
        <dsp:cNvSpPr/>
      </dsp:nvSpPr>
      <dsp:spPr>
        <a:xfrm>
          <a:off x="1748" y="2452355"/>
          <a:ext cx="3058593" cy="384449"/>
        </a:xfrm>
        <a:prstGeom prst="rect">
          <a:avLst/>
        </a:prstGeom>
        <a:noFill/>
        <a:ln>
          <a:noFill/>
        </a:ln>
        <a:effectLst/>
      </dsp:spPr>
      <dsp:style>
        <a:lnRef idx="0">
          <a:scrgbClr r="0" g="0" b="0"/>
        </a:lnRef>
        <a:fillRef idx="0">
          <a:scrgbClr r="0" g="0" b="0"/>
        </a:fillRef>
        <a:effectRef idx="0">
          <a:scrgbClr r="0" g="0" b="0"/>
        </a:effectRef>
        <a:fontRef idx="minor"/>
      </dsp:style>
    </dsp:sp>
    <dsp:sp modelId="{FBC03D9B-CC92-431F-88F6-67BF5C295146}">
      <dsp:nvSpPr>
        <dsp:cNvPr id="0" name=""/>
        <dsp:cNvSpPr/>
      </dsp:nvSpPr>
      <dsp:spPr>
        <a:xfrm>
          <a:off x="3595596" y="427159"/>
          <a:ext cx="1070507" cy="1070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22C39-81F2-4DC0-9D53-56ED84FF7E9C}">
      <dsp:nvSpPr>
        <dsp:cNvPr id="0" name=""/>
        <dsp:cNvSpPr/>
      </dsp:nvSpPr>
      <dsp:spPr>
        <a:xfrm>
          <a:off x="3595596" y="1601281"/>
          <a:ext cx="3058593" cy="802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fr-FR" sz="1400" b="0" i="0" kern="1200"/>
            <a:t>A partir de l’image du produit, tester différentes méthodes d’analyse et comparer leur capacité à détecter leur catégorie d’appartenance.</a:t>
          </a:r>
          <a:endParaRPr lang="en-US" sz="1400" kern="1200"/>
        </a:p>
      </dsp:txBody>
      <dsp:txXfrm>
        <a:off x="3595596" y="1601281"/>
        <a:ext cx="3058593" cy="802880"/>
      </dsp:txXfrm>
    </dsp:sp>
    <dsp:sp modelId="{DB584182-4BD4-454C-BC56-E89DBD46103F}">
      <dsp:nvSpPr>
        <dsp:cNvPr id="0" name=""/>
        <dsp:cNvSpPr/>
      </dsp:nvSpPr>
      <dsp:spPr>
        <a:xfrm>
          <a:off x="3595596" y="2452355"/>
          <a:ext cx="3058593" cy="384449"/>
        </a:xfrm>
        <a:prstGeom prst="rect">
          <a:avLst/>
        </a:prstGeom>
        <a:noFill/>
        <a:ln>
          <a:noFill/>
        </a:ln>
        <a:effectLst/>
      </dsp:spPr>
      <dsp:style>
        <a:lnRef idx="0">
          <a:scrgbClr r="0" g="0" b="0"/>
        </a:lnRef>
        <a:fillRef idx="0">
          <a:scrgbClr r="0" g="0" b="0"/>
        </a:fillRef>
        <a:effectRef idx="0">
          <a:scrgbClr r="0" g="0" b="0"/>
        </a:effectRef>
        <a:fontRef idx="minor"/>
      </dsp:style>
    </dsp:sp>
    <dsp:sp modelId="{74EBB96C-4263-4730-B79C-FC6D926F89EE}">
      <dsp:nvSpPr>
        <dsp:cNvPr id="0" name=""/>
        <dsp:cNvSpPr/>
      </dsp:nvSpPr>
      <dsp:spPr>
        <a:xfrm>
          <a:off x="7189444" y="427159"/>
          <a:ext cx="1070507" cy="1070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487BBF-71C2-40D3-8953-AA2E04D68795}">
      <dsp:nvSpPr>
        <dsp:cNvPr id="0" name=""/>
        <dsp:cNvSpPr/>
      </dsp:nvSpPr>
      <dsp:spPr>
        <a:xfrm>
          <a:off x="7189444" y="1601281"/>
          <a:ext cx="3058593" cy="802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fr-FR" sz="1400" b="0" i="0" kern="1200"/>
            <a:t>On utilise pour cette deuxième partie deux méthodes:</a:t>
          </a:r>
          <a:endParaRPr lang="en-US" sz="1400" kern="1200"/>
        </a:p>
      </dsp:txBody>
      <dsp:txXfrm>
        <a:off x="7189444" y="1601281"/>
        <a:ext cx="3058593" cy="802880"/>
      </dsp:txXfrm>
    </dsp:sp>
    <dsp:sp modelId="{7F8E101C-BC78-44EF-9386-87438DCB3641}">
      <dsp:nvSpPr>
        <dsp:cNvPr id="0" name=""/>
        <dsp:cNvSpPr/>
      </dsp:nvSpPr>
      <dsp:spPr>
        <a:xfrm>
          <a:off x="7189444" y="2452355"/>
          <a:ext cx="3058593" cy="38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fr-FR" sz="1100" b="0" i="0" kern="1200"/>
            <a:t>SIFT</a:t>
          </a:r>
          <a:endParaRPr lang="en-US" sz="1100" kern="1200"/>
        </a:p>
        <a:p>
          <a:pPr marL="0" lvl="0" indent="0" algn="l" defTabSz="488950">
            <a:lnSpc>
              <a:spcPct val="90000"/>
            </a:lnSpc>
            <a:spcBef>
              <a:spcPct val="0"/>
            </a:spcBef>
            <a:spcAft>
              <a:spcPct val="35000"/>
            </a:spcAft>
            <a:buNone/>
          </a:pPr>
          <a:r>
            <a:rPr lang="fr-FR" sz="1100" b="0" i="0" kern="1200"/>
            <a:t>VGG16</a:t>
          </a:r>
          <a:endParaRPr lang="en-US" sz="1100" kern="1200"/>
        </a:p>
      </dsp:txBody>
      <dsp:txXfrm>
        <a:off x="7189444" y="2452355"/>
        <a:ext cx="3058593" cy="38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AB6D4-C811-734D-93BE-129069348C7E}">
      <dsp:nvSpPr>
        <dsp:cNvPr id="0" name=""/>
        <dsp:cNvSpPr/>
      </dsp:nvSpPr>
      <dsp:spPr>
        <a:xfrm>
          <a:off x="1192" y="697959"/>
          <a:ext cx="2542656" cy="15255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a:t>Pour cette phase d’étude on repart des poids du modèle vgg16.</a:t>
          </a:r>
          <a:endParaRPr lang="en-US" sz="1300" kern="1200"/>
        </a:p>
      </dsp:txBody>
      <dsp:txXfrm>
        <a:off x="45875" y="742642"/>
        <a:ext cx="2453290" cy="1436228"/>
      </dsp:txXfrm>
    </dsp:sp>
    <dsp:sp modelId="{07FC25B8-4D70-9840-9CDF-E865145C5329}">
      <dsp:nvSpPr>
        <dsp:cNvPr id="0" name=""/>
        <dsp:cNvSpPr/>
      </dsp:nvSpPr>
      <dsp:spPr>
        <a:xfrm>
          <a:off x="2767602" y="1145467"/>
          <a:ext cx="539043" cy="63057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67602" y="1271583"/>
        <a:ext cx="377330" cy="378346"/>
      </dsp:txXfrm>
    </dsp:sp>
    <dsp:sp modelId="{330D07D2-2E3E-0847-A5F9-1671F5C3EC80}">
      <dsp:nvSpPr>
        <dsp:cNvPr id="0" name=""/>
        <dsp:cNvSpPr/>
      </dsp:nvSpPr>
      <dsp:spPr>
        <a:xfrm>
          <a:off x="3560911" y="697959"/>
          <a:ext cx="2542656" cy="15255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a:t>On crée un nouveau modèle qui prend en entrée les poids du modèle initial, et on ajoute plusieurs couches contenant chacune un nombre de neurones décroissant.</a:t>
          </a:r>
          <a:endParaRPr lang="en-US" sz="1300" kern="1200"/>
        </a:p>
      </dsp:txBody>
      <dsp:txXfrm>
        <a:off x="3605594" y="742642"/>
        <a:ext cx="2453290" cy="1436228"/>
      </dsp:txXfrm>
    </dsp:sp>
    <dsp:sp modelId="{F46F5F13-E2D0-3344-BCAC-0424F5D9F5AF}">
      <dsp:nvSpPr>
        <dsp:cNvPr id="0" name=""/>
        <dsp:cNvSpPr/>
      </dsp:nvSpPr>
      <dsp:spPr>
        <a:xfrm rot="5400000">
          <a:off x="4562718" y="2401539"/>
          <a:ext cx="539043" cy="63057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643067" y="2447307"/>
        <a:ext cx="378346" cy="377330"/>
      </dsp:txXfrm>
    </dsp:sp>
    <dsp:sp modelId="{FCCAAF0D-8E05-E64A-ACF1-59F77C1FAC18}">
      <dsp:nvSpPr>
        <dsp:cNvPr id="0" name=""/>
        <dsp:cNvSpPr/>
      </dsp:nvSpPr>
      <dsp:spPr>
        <a:xfrm>
          <a:off x="3560911" y="3240616"/>
          <a:ext cx="2542656" cy="152559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a:t>On utilise une fonction d’activation RELU pour les couches intermédiaires et SOFTMAX pour la couche de sortie.</a:t>
          </a:r>
          <a:endParaRPr lang="en-US" sz="1300" kern="1200"/>
        </a:p>
      </dsp:txBody>
      <dsp:txXfrm>
        <a:off x="3605594" y="3285299"/>
        <a:ext cx="2453290" cy="1436228"/>
      </dsp:txXfrm>
    </dsp:sp>
    <dsp:sp modelId="{ED8992A8-BEF1-A642-A3D9-53FCCC8354DE}">
      <dsp:nvSpPr>
        <dsp:cNvPr id="0" name=""/>
        <dsp:cNvSpPr/>
      </dsp:nvSpPr>
      <dsp:spPr>
        <a:xfrm rot="10800000">
          <a:off x="2798114" y="3688123"/>
          <a:ext cx="539043" cy="63057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959827" y="3814239"/>
        <a:ext cx="377330" cy="378346"/>
      </dsp:txXfrm>
    </dsp:sp>
    <dsp:sp modelId="{13F85AD6-93FB-CE4C-91AF-8CFF6267EC4D}">
      <dsp:nvSpPr>
        <dsp:cNvPr id="0" name=""/>
        <dsp:cNvSpPr/>
      </dsp:nvSpPr>
      <dsp:spPr>
        <a:xfrm>
          <a:off x="1192" y="3240616"/>
          <a:ext cx="2542656" cy="15255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a:t>Le modèle est entrainé avec des images qui sont traitées avec la fonction « ImageDataGenerator ».</a:t>
          </a:r>
          <a:endParaRPr lang="en-US" sz="1300" kern="1200"/>
        </a:p>
      </dsp:txBody>
      <dsp:txXfrm>
        <a:off x="45875" y="3285299"/>
        <a:ext cx="2453290" cy="1436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8CB36-0D45-4DBB-AD9F-FB5B1F46F9D1}">
      <dsp:nvSpPr>
        <dsp:cNvPr id="0" name=""/>
        <dsp:cNvSpPr/>
      </dsp:nvSpPr>
      <dsp:spPr>
        <a:xfrm>
          <a:off x="1592810" y="259901"/>
          <a:ext cx="799716" cy="799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4CB8A-F03B-4C28-A90A-F13BC8973144}">
      <dsp:nvSpPr>
        <dsp:cNvPr id="0" name=""/>
        <dsp:cNvSpPr/>
      </dsp:nvSpPr>
      <dsp:spPr>
        <a:xfrm>
          <a:off x="1104095" y="1471271"/>
          <a:ext cx="1777148" cy="153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fr-FR" sz="1100" b="0" i="0" kern="1200"/>
            <a:t>L’automatisation de l’assignation d’une catégorie à un produit est possible à la fois à partir d’une description textuelle du produit et d’une description par l’image.</a:t>
          </a:r>
          <a:endParaRPr lang="en-US" sz="1100" kern="1200"/>
        </a:p>
      </dsp:txBody>
      <dsp:txXfrm>
        <a:off x="1104095" y="1471271"/>
        <a:ext cx="1777148" cy="1532790"/>
      </dsp:txXfrm>
    </dsp:sp>
    <dsp:sp modelId="{D8EFCFDC-241C-4312-8C8C-086D903B9DC5}">
      <dsp:nvSpPr>
        <dsp:cNvPr id="0" name=""/>
        <dsp:cNvSpPr/>
      </dsp:nvSpPr>
      <dsp:spPr>
        <a:xfrm>
          <a:off x="3680960" y="259901"/>
          <a:ext cx="799716" cy="799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5BFBD7-792D-4334-8B0E-EC3BF57D4539}">
      <dsp:nvSpPr>
        <dsp:cNvPr id="0" name=""/>
        <dsp:cNvSpPr/>
      </dsp:nvSpPr>
      <dsp:spPr>
        <a:xfrm>
          <a:off x="3192244" y="1471271"/>
          <a:ext cx="1777148" cy="153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fr-FR" sz="1100" b="0" i="0" kern="1200"/>
            <a:t>Les modèles pré entrainés, supervisés donnent les meilleures prédictions: USE pour la partie texte, et VGG16 pour la partie image.</a:t>
          </a:r>
          <a:endParaRPr lang="en-US" sz="1100" kern="1200"/>
        </a:p>
      </dsp:txBody>
      <dsp:txXfrm>
        <a:off x="3192244" y="1471271"/>
        <a:ext cx="1777148" cy="1532790"/>
      </dsp:txXfrm>
    </dsp:sp>
    <dsp:sp modelId="{295597F8-0870-494C-80A4-12023B7C8568}">
      <dsp:nvSpPr>
        <dsp:cNvPr id="0" name=""/>
        <dsp:cNvSpPr/>
      </dsp:nvSpPr>
      <dsp:spPr>
        <a:xfrm>
          <a:off x="5769109" y="259901"/>
          <a:ext cx="799716" cy="799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1E639-49E5-45CD-9498-4CCE3D608C71}">
      <dsp:nvSpPr>
        <dsp:cNvPr id="0" name=""/>
        <dsp:cNvSpPr/>
      </dsp:nvSpPr>
      <dsp:spPr>
        <a:xfrm>
          <a:off x="5280393" y="1471271"/>
          <a:ext cx="1777148" cy="153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fr-FR" sz="1100" b="0" i="0" kern="1200"/>
            <a:t>On note que la data augmentation ou feature engineering sur les images apportent une meilleure performance de prédiction en partant du modèle pré entrainé VGG16.</a:t>
          </a:r>
          <a:endParaRPr lang="en-US" sz="1100" kern="1200"/>
        </a:p>
      </dsp:txBody>
      <dsp:txXfrm>
        <a:off x="5280393" y="1471271"/>
        <a:ext cx="1777148" cy="1532790"/>
      </dsp:txXfrm>
    </dsp:sp>
    <dsp:sp modelId="{3B7EA656-F8C5-48DE-B89B-5AB7C06B6A03}">
      <dsp:nvSpPr>
        <dsp:cNvPr id="0" name=""/>
        <dsp:cNvSpPr/>
      </dsp:nvSpPr>
      <dsp:spPr>
        <a:xfrm>
          <a:off x="7857259" y="259901"/>
          <a:ext cx="799716" cy="799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86FAEF-C780-46E8-BF68-B25A45588201}">
      <dsp:nvSpPr>
        <dsp:cNvPr id="0" name=""/>
        <dsp:cNvSpPr/>
      </dsp:nvSpPr>
      <dsp:spPr>
        <a:xfrm>
          <a:off x="7368543" y="1471271"/>
          <a:ext cx="1777148" cy="153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fr-FR" sz="1100" b="0" i="0" kern="1200"/>
            <a:t>On peut éventuellement envisager un modèle qui prendrait en entrée les vecteurs texte et image sur lesquels on effectuerait une concaténation pour obtenir ensuite la sortie y_pred. Ceci peut constituer une piste à tenter.</a:t>
          </a:r>
          <a:endParaRPr lang="en-US" sz="1100" kern="1200"/>
        </a:p>
      </dsp:txBody>
      <dsp:txXfrm>
        <a:off x="7368543" y="1471271"/>
        <a:ext cx="1777148" cy="153279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6/21/23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43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70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6/21/23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0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‹N°›</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91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35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597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6/21/23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‹N°›</a:t>
            </a:fld>
            <a:endParaRPr lang="en-US" dirty="0"/>
          </a:p>
        </p:txBody>
      </p:sp>
    </p:spTree>
    <p:extLst>
      <p:ext uri="{BB962C8B-B14F-4D97-AF65-F5344CB8AC3E}">
        <p14:creationId xmlns:p14="http://schemas.microsoft.com/office/powerpoint/2010/main" val="253413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65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6/21/23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86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6/21/23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‹N°›</a:t>
            </a:fld>
            <a:endParaRPr lang="en-US" dirty="0"/>
          </a:p>
        </p:txBody>
      </p:sp>
    </p:spTree>
    <p:extLst>
      <p:ext uri="{BB962C8B-B14F-4D97-AF65-F5344CB8AC3E}">
        <p14:creationId xmlns:p14="http://schemas.microsoft.com/office/powerpoint/2010/main" val="29235542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DAE19B-5540-AE2A-E530-451F04D03A99}"/>
              </a:ext>
            </a:extLst>
          </p:cNvPr>
          <p:cNvPicPr>
            <a:picLocks noChangeAspect="1"/>
          </p:cNvPicPr>
          <p:nvPr/>
        </p:nvPicPr>
        <p:blipFill rotWithShape="1">
          <a:blip r:embed="rId2"/>
          <a:srcRect b="18773"/>
          <a:stretch/>
        </p:blipFill>
        <p:spPr>
          <a:xfrm>
            <a:off x="20" y="1"/>
            <a:ext cx="12191980" cy="6857999"/>
          </a:xfrm>
          <a:prstGeom prst="rect">
            <a:avLst/>
          </a:prstGeom>
        </p:spPr>
      </p:pic>
      <p:sp>
        <p:nvSpPr>
          <p:cNvPr id="27"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re 1">
            <a:extLst>
              <a:ext uri="{FF2B5EF4-FFF2-40B4-BE49-F238E27FC236}">
                <a16:creationId xmlns:a16="http://schemas.microsoft.com/office/drawing/2014/main" id="{AD13C8F9-EAF4-FF77-DFC1-E082D60A7B54}"/>
              </a:ext>
            </a:extLst>
          </p:cNvPr>
          <p:cNvSpPr>
            <a:spLocks noGrp="1"/>
          </p:cNvSpPr>
          <p:nvPr>
            <p:ph type="ctrTitle"/>
          </p:nvPr>
        </p:nvSpPr>
        <p:spPr>
          <a:xfrm>
            <a:off x="565150" y="768334"/>
            <a:ext cx="6969505" cy="2866405"/>
          </a:xfrm>
        </p:spPr>
        <p:txBody>
          <a:bodyPr>
            <a:normAutofit/>
          </a:bodyPr>
          <a:lstStyle/>
          <a:p>
            <a:pPr>
              <a:lnSpc>
                <a:spcPct val="90000"/>
              </a:lnSpc>
            </a:pPr>
            <a:r>
              <a:rPr lang="fr-FR" sz="5100" dirty="0"/>
              <a:t>Classification automatique de biens de consommation.</a:t>
            </a:r>
          </a:p>
        </p:txBody>
      </p:sp>
      <p:sp>
        <p:nvSpPr>
          <p:cNvPr id="3" name="Sous-titre 2">
            <a:extLst>
              <a:ext uri="{FF2B5EF4-FFF2-40B4-BE49-F238E27FC236}">
                <a16:creationId xmlns:a16="http://schemas.microsoft.com/office/drawing/2014/main" id="{ED557BBD-275F-502C-EBC9-5B1D18C7267F}"/>
              </a:ext>
            </a:extLst>
          </p:cNvPr>
          <p:cNvSpPr>
            <a:spLocks noGrp="1"/>
          </p:cNvSpPr>
          <p:nvPr>
            <p:ph type="subTitle" idx="1"/>
          </p:nvPr>
        </p:nvSpPr>
        <p:spPr>
          <a:xfrm>
            <a:off x="565150" y="4283239"/>
            <a:ext cx="6969505" cy="1475177"/>
          </a:xfrm>
        </p:spPr>
        <p:txBody>
          <a:bodyPr>
            <a:normAutofit/>
          </a:bodyPr>
          <a:lstStyle/>
          <a:p>
            <a:r>
              <a:rPr lang="fr-FR" dirty="0"/>
              <a:t>Tests d’algorithmes non-pré entrainés et pré entrainés.</a:t>
            </a:r>
          </a:p>
        </p:txBody>
      </p:sp>
      <p:cxnSp>
        <p:nvCxnSpPr>
          <p:cNvPr id="29" name="Straight Connector 28">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90685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C7DF557-8AB5-CAD6-5CA9-CDC37D3B5EE0}"/>
              </a:ext>
            </a:extLst>
          </p:cNvPr>
          <p:cNvSpPr>
            <a:spLocks noGrp="1"/>
          </p:cNvSpPr>
          <p:nvPr>
            <p:ph type="title"/>
          </p:nvPr>
        </p:nvSpPr>
        <p:spPr>
          <a:xfrm>
            <a:off x="565151" y="770890"/>
            <a:ext cx="4133559" cy="1268984"/>
          </a:xfrm>
        </p:spPr>
        <p:txBody>
          <a:bodyPr>
            <a:normAutofit/>
          </a:bodyPr>
          <a:lstStyle/>
          <a:p>
            <a:r>
              <a:rPr lang="fr-FR" dirty="0"/>
              <a:t>TF-IDF</a:t>
            </a:r>
          </a:p>
        </p:txBody>
      </p:sp>
      <p:sp>
        <p:nvSpPr>
          <p:cNvPr id="3" name="Espace réservé du contenu 2">
            <a:extLst>
              <a:ext uri="{FF2B5EF4-FFF2-40B4-BE49-F238E27FC236}">
                <a16:creationId xmlns:a16="http://schemas.microsoft.com/office/drawing/2014/main" id="{30FAEC33-BE32-29EA-0ED9-28A9CFA389FA}"/>
              </a:ext>
            </a:extLst>
          </p:cNvPr>
          <p:cNvSpPr>
            <a:spLocks noGrp="1"/>
          </p:cNvSpPr>
          <p:nvPr>
            <p:ph idx="1"/>
          </p:nvPr>
        </p:nvSpPr>
        <p:spPr>
          <a:xfrm>
            <a:off x="565151" y="2160016"/>
            <a:ext cx="4133559" cy="3601212"/>
          </a:xfrm>
        </p:spPr>
        <p:txBody>
          <a:bodyPr>
            <a:normAutofit/>
          </a:bodyPr>
          <a:lstStyle/>
          <a:p>
            <a:pPr>
              <a:lnSpc>
                <a:spcPct val="90000"/>
              </a:lnSpc>
            </a:pPr>
            <a:r>
              <a:rPr lang="fr-FR" sz="1700" dirty="0"/>
              <a:t>TF-IDF se base sur l’importance d’un </a:t>
            </a:r>
            <a:r>
              <a:rPr lang="fr-FR" sz="1700" dirty="0" err="1"/>
              <a:t>token</a:t>
            </a:r>
            <a:r>
              <a:rPr lang="fr-FR" sz="1700" dirty="0"/>
              <a:t> dans un document.</a:t>
            </a:r>
          </a:p>
          <a:p>
            <a:pPr>
              <a:lnSpc>
                <a:spcPct val="90000"/>
              </a:lnSpc>
            </a:pPr>
            <a:r>
              <a:rPr lang="fr-FR" sz="1700" dirty="0"/>
              <a:t>L’importance du </a:t>
            </a:r>
            <a:r>
              <a:rPr lang="fr-FR" sz="1700" dirty="0" err="1"/>
              <a:t>token</a:t>
            </a:r>
            <a:r>
              <a:rPr lang="fr-FR" sz="1700" dirty="0"/>
              <a:t> est d’autant plus grande que son apparition dans un document est forte et son apparition dans le corpus est faible.</a:t>
            </a:r>
          </a:p>
          <a:p>
            <a:pPr>
              <a:lnSpc>
                <a:spcPct val="90000"/>
              </a:lnSpc>
            </a:pPr>
            <a:r>
              <a:rPr lang="fr-FR" sz="1700" dirty="0"/>
              <a:t>Le graphe ci-contre montre la capacité de cette méthode à reconnaître des textes similaires et détecter leur appartenance à une catégorie.</a:t>
            </a:r>
          </a:p>
          <a:p>
            <a:pPr>
              <a:lnSpc>
                <a:spcPct val="90000"/>
              </a:lnSpc>
            </a:pPr>
            <a:r>
              <a:rPr lang="fr-FR" sz="1700" dirty="0"/>
              <a:t>L’ARI (</a:t>
            </a:r>
            <a:r>
              <a:rPr lang="fr-FR" sz="1700" dirty="0" err="1"/>
              <a:t>Adjusted</a:t>
            </a:r>
            <a:r>
              <a:rPr lang="fr-FR" sz="1700" dirty="0"/>
              <a:t> Rank Score) est de 0.08.</a:t>
            </a:r>
          </a:p>
        </p:txBody>
      </p:sp>
      <p:pic>
        <p:nvPicPr>
          <p:cNvPr id="5" name="Image 4" descr="Une image contenant capture d’écran, Tracé, ligne, texte&#10;&#10;Description générée automatiquement">
            <a:extLst>
              <a:ext uri="{FF2B5EF4-FFF2-40B4-BE49-F238E27FC236}">
                <a16:creationId xmlns:a16="http://schemas.microsoft.com/office/drawing/2014/main" id="{BCB8E642-251E-7263-A6F1-EBB41AED7168}"/>
              </a:ext>
            </a:extLst>
          </p:cNvPr>
          <p:cNvPicPr>
            <a:picLocks noChangeAspect="1"/>
          </p:cNvPicPr>
          <p:nvPr/>
        </p:nvPicPr>
        <p:blipFill>
          <a:blip r:embed="rId2"/>
          <a:stretch>
            <a:fillRect/>
          </a:stretch>
        </p:blipFill>
        <p:spPr>
          <a:xfrm>
            <a:off x="5106596" y="1760779"/>
            <a:ext cx="6430513" cy="3327791"/>
          </a:xfrm>
          <a:prstGeom prst="rect">
            <a:avLst/>
          </a:prstGeom>
        </p:spPr>
      </p:pic>
      <p:grpSp>
        <p:nvGrpSpPr>
          <p:cNvPr id="46" name="Group 45">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7"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2" name="Straight Connector 51">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830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4D0B17-669D-C5BC-8762-61B4A39B6C48}"/>
              </a:ext>
            </a:extLst>
          </p:cNvPr>
          <p:cNvSpPr>
            <a:spLocks noGrp="1"/>
          </p:cNvSpPr>
          <p:nvPr>
            <p:ph type="title"/>
          </p:nvPr>
        </p:nvSpPr>
        <p:spPr>
          <a:xfrm>
            <a:off x="565150" y="770890"/>
            <a:ext cx="6400999" cy="1268984"/>
          </a:xfrm>
        </p:spPr>
        <p:txBody>
          <a:bodyPr>
            <a:normAutofit/>
          </a:bodyPr>
          <a:lstStyle/>
          <a:p>
            <a:r>
              <a:rPr lang="fr-FR" dirty="0"/>
              <a:t>TF-IDF (suite).</a:t>
            </a:r>
          </a:p>
        </p:txBody>
      </p:sp>
      <p:sp>
        <p:nvSpPr>
          <p:cNvPr id="3" name="Espace réservé du contenu 2">
            <a:extLst>
              <a:ext uri="{FF2B5EF4-FFF2-40B4-BE49-F238E27FC236}">
                <a16:creationId xmlns:a16="http://schemas.microsoft.com/office/drawing/2014/main" id="{D86EFBB4-F308-BB39-34B8-CE73BEECFD8C}"/>
              </a:ext>
            </a:extLst>
          </p:cNvPr>
          <p:cNvSpPr>
            <a:spLocks noGrp="1"/>
          </p:cNvSpPr>
          <p:nvPr>
            <p:ph idx="1"/>
          </p:nvPr>
        </p:nvSpPr>
        <p:spPr>
          <a:xfrm>
            <a:off x="565150" y="2160016"/>
            <a:ext cx="6400999" cy="3601212"/>
          </a:xfrm>
        </p:spPr>
        <p:txBody>
          <a:bodyPr>
            <a:normAutofit/>
          </a:bodyPr>
          <a:lstStyle/>
          <a:p>
            <a:pPr>
              <a:lnSpc>
                <a:spcPct val="90000"/>
              </a:lnSpc>
            </a:pPr>
            <a:r>
              <a:rPr lang="fr-FR" sz="1500" dirty="0"/>
              <a:t>L’ARI nous donne un bon score sur la capacité de la méthode TF-IDF à créer des clusters assez nets en fonction des vraies classes.</a:t>
            </a:r>
          </a:p>
          <a:p>
            <a:pPr>
              <a:lnSpc>
                <a:spcPct val="90000"/>
              </a:lnSpc>
            </a:pPr>
            <a:r>
              <a:rPr lang="fr-FR" sz="1500" dirty="0"/>
              <a:t>La matrice de confusion permet de constater les défauts de prévision selon les vraies classes.</a:t>
            </a:r>
          </a:p>
          <a:p>
            <a:pPr lvl="1">
              <a:lnSpc>
                <a:spcPct val="90000"/>
              </a:lnSpc>
            </a:pPr>
            <a:r>
              <a:rPr lang="fr-FR" sz="1500" dirty="0"/>
              <a:t>La classe « 3: home </a:t>
            </a:r>
            <a:r>
              <a:rPr lang="fr-FR" sz="1500" dirty="0" err="1"/>
              <a:t>decor</a:t>
            </a:r>
            <a:r>
              <a:rPr lang="fr-FR" sz="1500" dirty="0"/>
              <a:t> &amp; festive </a:t>
            </a:r>
            <a:r>
              <a:rPr lang="fr-FR" sz="1500" dirty="0" err="1"/>
              <a:t>needs</a:t>
            </a:r>
            <a:r>
              <a:rPr lang="fr-FR" sz="1500" dirty="0"/>
              <a:t>  » est la moins bien prédite.</a:t>
            </a:r>
          </a:p>
          <a:p>
            <a:pPr>
              <a:lnSpc>
                <a:spcPct val="90000"/>
              </a:lnSpc>
            </a:pPr>
            <a:r>
              <a:rPr lang="fr-FR" sz="1500" dirty="0"/>
              <a:t>L’algorithme de classification SVM et les mesures de performance confirment ces défauts (cf. ci-contre)</a:t>
            </a:r>
          </a:p>
        </p:txBody>
      </p:sp>
      <p:grpSp>
        <p:nvGrpSpPr>
          <p:cNvPr id="51" name="Group 50">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2"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Image 4" descr="Une image contenant capture d’écran, carré, Rectangle, Caractère coloré&#10;&#10;Description générée automatiquement">
            <a:extLst>
              <a:ext uri="{FF2B5EF4-FFF2-40B4-BE49-F238E27FC236}">
                <a16:creationId xmlns:a16="http://schemas.microsoft.com/office/drawing/2014/main" id="{1122B052-E84A-B723-85B2-7C416B0E46D4}"/>
              </a:ext>
            </a:extLst>
          </p:cNvPr>
          <p:cNvPicPr>
            <a:picLocks noChangeAspect="1"/>
          </p:cNvPicPr>
          <p:nvPr/>
        </p:nvPicPr>
        <p:blipFill>
          <a:blip r:embed="rId2"/>
          <a:stretch>
            <a:fillRect/>
          </a:stretch>
        </p:blipFill>
        <p:spPr>
          <a:xfrm>
            <a:off x="7912038" y="681647"/>
            <a:ext cx="3208882" cy="2631283"/>
          </a:xfrm>
          <a:prstGeom prst="rect">
            <a:avLst/>
          </a:prstGeom>
        </p:spPr>
      </p:pic>
      <p:cxnSp>
        <p:nvCxnSpPr>
          <p:cNvPr id="57" name="Straight Connector 5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nombre, Police, capture d’écran&#10;&#10;Description générée automatiquement">
            <a:extLst>
              <a:ext uri="{FF2B5EF4-FFF2-40B4-BE49-F238E27FC236}">
                <a16:creationId xmlns:a16="http://schemas.microsoft.com/office/drawing/2014/main" id="{E4BED818-6CB4-38FA-4FE1-EB32E243803A}"/>
              </a:ext>
            </a:extLst>
          </p:cNvPr>
          <p:cNvPicPr>
            <a:picLocks noChangeAspect="1"/>
          </p:cNvPicPr>
          <p:nvPr/>
        </p:nvPicPr>
        <p:blipFill>
          <a:blip r:embed="rId3"/>
          <a:stretch>
            <a:fillRect/>
          </a:stretch>
        </p:blipFill>
        <p:spPr>
          <a:xfrm>
            <a:off x="7492306" y="3875524"/>
            <a:ext cx="4044804" cy="1961729"/>
          </a:xfrm>
          <a:prstGeom prst="rect">
            <a:avLst/>
          </a:prstGeom>
        </p:spPr>
      </p:pic>
    </p:spTree>
    <p:extLst>
      <p:ext uri="{BB962C8B-B14F-4D97-AF65-F5344CB8AC3E}">
        <p14:creationId xmlns:p14="http://schemas.microsoft.com/office/powerpoint/2010/main" val="397786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4971082-833D-3C75-B8E5-B61FBF35C8A7}"/>
              </a:ext>
            </a:extLst>
          </p:cNvPr>
          <p:cNvSpPr>
            <a:spLocks noGrp="1"/>
          </p:cNvSpPr>
          <p:nvPr>
            <p:ph type="title"/>
          </p:nvPr>
        </p:nvSpPr>
        <p:spPr>
          <a:xfrm>
            <a:off x="565151" y="770890"/>
            <a:ext cx="4133559" cy="1268984"/>
          </a:xfrm>
        </p:spPr>
        <p:txBody>
          <a:bodyPr>
            <a:normAutofit/>
          </a:bodyPr>
          <a:lstStyle/>
          <a:p>
            <a:r>
              <a:rPr lang="fr-FR" dirty="0"/>
              <a:t>Word2Vec</a:t>
            </a:r>
          </a:p>
        </p:txBody>
      </p:sp>
      <p:sp>
        <p:nvSpPr>
          <p:cNvPr id="3" name="Espace réservé du contenu 2">
            <a:extLst>
              <a:ext uri="{FF2B5EF4-FFF2-40B4-BE49-F238E27FC236}">
                <a16:creationId xmlns:a16="http://schemas.microsoft.com/office/drawing/2014/main" id="{86A671FF-DFCF-3969-EAAD-96D5891C1E0E}"/>
              </a:ext>
            </a:extLst>
          </p:cNvPr>
          <p:cNvSpPr>
            <a:spLocks noGrp="1"/>
          </p:cNvSpPr>
          <p:nvPr>
            <p:ph idx="1"/>
          </p:nvPr>
        </p:nvSpPr>
        <p:spPr>
          <a:xfrm>
            <a:off x="565151" y="2160016"/>
            <a:ext cx="4133559" cy="3601212"/>
          </a:xfrm>
        </p:spPr>
        <p:txBody>
          <a:bodyPr>
            <a:normAutofit/>
          </a:bodyPr>
          <a:lstStyle/>
          <a:p>
            <a:pPr>
              <a:lnSpc>
                <a:spcPct val="90000"/>
              </a:lnSpc>
            </a:pPr>
            <a:r>
              <a:rPr lang="fr-FR" sz="2000" dirty="0"/>
              <a:t>Word2Vec est également un modèle non pré entrainé.</a:t>
            </a:r>
          </a:p>
          <a:p>
            <a:pPr>
              <a:lnSpc>
                <a:spcPct val="90000"/>
              </a:lnSpc>
            </a:pPr>
            <a:r>
              <a:rPr lang="fr-FR" sz="2000" dirty="0"/>
              <a:t>Le graphe ci-contre montre la capacité de cette méthode à reconnaître des textes similaires et détecter leur appartenance à une catégorie.</a:t>
            </a:r>
          </a:p>
          <a:p>
            <a:pPr>
              <a:lnSpc>
                <a:spcPct val="90000"/>
              </a:lnSpc>
            </a:pPr>
            <a:r>
              <a:rPr lang="fr-FR" sz="2000" dirty="0"/>
              <a:t>L’ARI (</a:t>
            </a:r>
            <a:r>
              <a:rPr lang="fr-FR" sz="2000" dirty="0" err="1"/>
              <a:t>Adjusted</a:t>
            </a:r>
            <a:r>
              <a:rPr lang="fr-FR" sz="2000" dirty="0"/>
              <a:t> Rank Score) est de 0.25, et confirme la capacité de cette méthode.</a:t>
            </a:r>
          </a:p>
          <a:p>
            <a:pPr>
              <a:lnSpc>
                <a:spcPct val="90000"/>
              </a:lnSpc>
            </a:pPr>
            <a:endParaRPr lang="fr-FR" sz="2000" dirty="0"/>
          </a:p>
        </p:txBody>
      </p:sp>
      <p:pic>
        <p:nvPicPr>
          <p:cNvPr id="5" name="Image 4" descr="Une image contenant capture d’écran, diagramme, Tracé, ligne&#10;&#10;Description générée automatiquement">
            <a:extLst>
              <a:ext uri="{FF2B5EF4-FFF2-40B4-BE49-F238E27FC236}">
                <a16:creationId xmlns:a16="http://schemas.microsoft.com/office/drawing/2014/main" id="{7671AED2-EF55-8976-0E10-9A9D2BBC2CBD}"/>
              </a:ext>
            </a:extLst>
          </p:cNvPr>
          <p:cNvPicPr>
            <a:picLocks noChangeAspect="1"/>
          </p:cNvPicPr>
          <p:nvPr/>
        </p:nvPicPr>
        <p:blipFill>
          <a:blip r:embed="rId2"/>
          <a:stretch>
            <a:fillRect/>
          </a:stretch>
        </p:blipFill>
        <p:spPr>
          <a:xfrm>
            <a:off x="5106596" y="1704512"/>
            <a:ext cx="6430513" cy="3440324"/>
          </a:xfrm>
          <a:prstGeom prst="rect">
            <a:avLst/>
          </a:prstGeom>
        </p:spPr>
      </p:pic>
      <p:grpSp>
        <p:nvGrpSpPr>
          <p:cNvPr id="25" name="Group 24">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6"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41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61ACD0-A036-2EB6-6D17-9508AD2F5B51}"/>
              </a:ext>
            </a:extLst>
          </p:cNvPr>
          <p:cNvSpPr>
            <a:spLocks noGrp="1"/>
          </p:cNvSpPr>
          <p:nvPr>
            <p:ph type="title"/>
          </p:nvPr>
        </p:nvSpPr>
        <p:spPr>
          <a:xfrm>
            <a:off x="565150" y="770890"/>
            <a:ext cx="6400999" cy="1268984"/>
          </a:xfrm>
        </p:spPr>
        <p:txBody>
          <a:bodyPr>
            <a:normAutofit/>
          </a:bodyPr>
          <a:lstStyle/>
          <a:p>
            <a:r>
              <a:rPr lang="fr-FR" dirty="0"/>
              <a:t>Word2Vec (suite).</a:t>
            </a:r>
            <a:endParaRPr lang="fr-FR"/>
          </a:p>
        </p:txBody>
      </p:sp>
      <p:sp>
        <p:nvSpPr>
          <p:cNvPr id="3" name="Espace réservé du contenu 2">
            <a:extLst>
              <a:ext uri="{FF2B5EF4-FFF2-40B4-BE49-F238E27FC236}">
                <a16:creationId xmlns:a16="http://schemas.microsoft.com/office/drawing/2014/main" id="{74E39A34-4267-469E-A45F-4BB9405DE24C}"/>
              </a:ext>
            </a:extLst>
          </p:cNvPr>
          <p:cNvSpPr>
            <a:spLocks noGrp="1"/>
          </p:cNvSpPr>
          <p:nvPr>
            <p:ph idx="1"/>
          </p:nvPr>
        </p:nvSpPr>
        <p:spPr>
          <a:xfrm>
            <a:off x="565150" y="2160016"/>
            <a:ext cx="6400999" cy="3601212"/>
          </a:xfrm>
        </p:spPr>
        <p:txBody>
          <a:bodyPr>
            <a:normAutofit/>
          </a:bodyPr>
          <a:lstStyle/>
          <a:p>
            <a:pPr>
              <a:lnSpc>
                <a:spcPct val="90000"/>
              </a:lnSpc>
            </a:pPr>
            <a:r>
              <a:rPr lang="fr-FR" sz="1500" dirty="0"/>
              <a:t>L’ARI nous donne un bon score sur la capacité de la méthode TF-IDF à créer des clusters assez nets en fonction des vraies classes.</a:t>
            </a:r>
          </a:p>
          <a:p>
            <a:pPr>
              <a:lnSpc>
                <a:spcPct val="90000"/>
              </a:lnSpc>
            </a:pPr>
            <a:r>
              <a:rPr lang="fr-FR" sz="1500" dirty="0"/>
              <a:t>La matrice de confusion permet de constater les défauts de prévision selon les vraies classes.</a:t>
            </a:r>
          </a:p>
          <a:p>
            <a:pPr lvl="1">
              <a:lnSpc>
                <a:spcPct val="90000"/>
              </a:lnSpc>
            </a:pPr>
            <a:r>
              <a:rPr lang="fr-FR" sz="1500" dirty="0"/>
              <a:t>La classe « 5: beauty and </a:t>
            </a:r>
            <a:r>
              <a:rPr lang="fr-FR" sz="1500" dirty="0" err="1"/>
              <a:t>personal</a:t>
            </a:r>
            <a:r>
              <a:rPr lang="fr-FR" sz="1500" dirty="0"/>
              <a:t> care  » est la moins bien prédite.</a:t>
            </a:r>
          </a:p>
          <a:p>
            <a:pPr>
              <a:lnSpc>
                <a:spcPct val="90000"/>
              </a:lnSpc>
            </a:pPr>
            <a:r>
              <a:rPr lang="fr-FR" sz="1500" dirty="0"/>
              <a:t>L’algorithme de classification SVM et les mesures de performance confirment ces défauts (cf. ci-contre)</a:t>
            </a:r>
          </a:p>
          <a:p>
            <a:pPr>
              <a:lnSpc>
                <a:spcPct val="90000"/>
              </a:lnSpc>
            </a:pPr>
            <a:endParaRPr lang="fr-FR" sz="1500" dirty="0"/>
          </a:p>
        </p:txBody>
      </p:sp>
      <p:grpSp>
        <p:nvGrpSpPr>
          <p:cNvPr id="38" name="Group 37">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9"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Image 4" descr="Une image contenant carré, capture d’écran, Rectangle, motif&#10;&#10;Description générée automatiquement">
            <a:extLst>
              <a:ext uri="{FF2B5EF4-FFF2-40B4-BE49-F238E27FC236}">
                <a16:creationId xmlns:a16="http://schemas.microsoft.com/office/drawing/2014/main" id="{DC5B4E4C-F4E5-D9A2-ABBA-5BC5C6BAA730}"/>
              </a:ext>
            </a:extLst>
          </p:cNvPr>
          <p:cNvPicPr>
            <a:picLocks noChangeAspect="1"/>
          </p:cNvPicPr>
          <p:nvPr/>
        </p:nvPicPr>
        <p:blipFill>
          <a:blip r:embed="rId2"/>
          <a:stretch>
            <a:fillRect/>
          </a:stretch>
        </p:blipFill>
        <p:spPr>
          <a:xfrm>
            <a:off x="7861584" y="681647"/>
            <a:ext cx="3309790" cy="2631283"/>
          </a:xfrm>
          <a:prstGeom prst="rect">
            <a:avLst/>
          </a:prstGeom>
        </p:spPr>
      </p:pic>
      <p:cxnSp>
        <p:nvCxnSpPr>
          <p:cNvPr id="44" name="Straight Connector 4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reçu&#10;&#10;Description générée automatiquement">
            <a:extLst>
              <a:ext uri="{FF2B5EF4-FFF2-40B4-BE49-F238E27FC236}">
                <a16:creationId xmlns:a16="http://schemas.microsoft.com/office/drawing/2014/main" id="{EA9EA6B1-CAF6-CEFC-2D57-5A5AC807DF7E}"/>
              </a:ext>
            </a:extLst>
          </p:cNvPr>
          <p:cNvPicPr>
            <a:picLocks noChangeAspect="1"/>
          </p:cNvPicPr>
          <p:nvPr/>
        </p:nvPicPr>
        <p:blipFill>
          <a:blip r:embed="rId3"/>
          <a:stretch>
            <a:fillRect/>
          </a:stretch>
        </p:blipFill>
        <p:spPr>
          <a:xfrm>
            <a:off x="7492306" y="3971588"/>
            <a:ext cx="4044804" cy="1769601"/>
          </a:xfrm>
          <a:prstGeom prst="rect">
            <a:avLst/>
          </a:prstGeom>
        </p:spPr>
      </p:pic>
    </p:spTree>
    <p:extLst>
      <p:ext uri="{BB962C8B-B14F-4D97-AF65-F5344CB8AC3E}">
        <p14:creationId xmlns:p14="http://schemas.microsoft.com/office/powerpoint/2010/main" val="33390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1614C0-C6D0-CDE2-B9B2-EECDD841DAFD}"/>
              </a:ext>
            </a:extLst>
          </p:cNvPr>
          <p:cNvSpPr>
            <a:spLocks noGrp="1"/>
          </p:cNvSpPr>
          <p:nvPr>
            <p:ph type="title"/>
          </p:nvPr>
        </p:nvSpPr>
        <p:spPr>
          <a:xfrm>
            <a:off x="565151" y="770890"/>
            <a:ext cx="4133559" cy="1268984"/>
          </a:xfrm>
        </p:spPr>
        <p:txBody>
          <a:bodyPr>
            <a:normAutofit/>
          </a:bodyPr>
          <a:lstStyle/>
          <a:p>
            <a:r>
              <a:rPr lang="fr-FR" dirty="0"/>
              <a:t>BERT.</a:t>
            </a:r>
          </a:p>
        </p:txBody>
      </p:sp>
      <p:sp>
        <p:nvSpPr>
          <p:cNvPr id="3" name="Espace réservé du contenu 2">
            <a:extLst>
              <a:ext uri="{FF2B5EF4-FFF2-40B4-BE49-F238E27FC236}">
                <a16:creationId xmlns:a16="http://schemas.microsoft.com/office/drawing/2014/main" id="{5644231A-A055-5F00-F324-CAEF637D6A5B}"/>
              </a:ext>
            </a:extLst>
          </p:cNvPr>
          <p:cNvSpPr>
            <a:spLocks noGrp="1"/>
          </p:cNvSpPr>
          <p:nvPr>
            <p:ph idx="1"/>
          </p:nvPr>
        </p:nvSpPr>
        <p:spPr>
          <a:xfrm>
            <a:off x="565151" y="2160016"/>
            <a:ext cx="4133559" cy="3601212"/>
          </a:xfrm>
        </p:spPr>
        <p:txBody>
          <a:bodyPr>
            <a:normAutofit lnSpcReduction="10000"/>
          </a:bodyPr>
          <a:lstStyle/>
          <a:p>
            <a:pPr>
              <a:lnSpc>
                <a:spcPct val="90000"/>
              </a:lnSpc>
            </a:pPr>
            <a:r>
              <a:rPr lang="fr-FR" sz="1500" dirty="0"/>
              <a:t>Contrairement aux deux modèles précédents, BERT est un modèle pré entrainé.</a:t>
            </a:r>
          </a:p>
          <a:p>
            <a:pPr>
              <a:lnSpc>
                <a:spcPct val="90000"/>
              </a:lnSpc>
            </a:pPr>
            <a:r>
              <a:rPr lang="fr-FR" sz="1500" dirty="0"/>
              <a:t>Il faut donc dans un premier temps charger son « dictionnaire » de référence.</a:t>
            </a:r>
          </a:p>
          <a:p>
            <a:pPr>
              <a:lnSpc>
                <a:spcPct val="90000"/>
              </a:lnSpc>
            </a:pPr>
            <a:r>
              <a:rPr lang="fr-FR" sz="1500" dirty="0"/>
              <a:t>Les vecteurs (</a:t>
            </a:r>
            <a:r>
              <a:rPr lang="fr-FR" sz="1500" dirty="0" err="1"/>
              <a:t>embeddings</a:t>
            </a:r>
            <a:r>
              <a:rPr lang="fr-FR" sz="1500" dirty="0"/>
              <a:t>) correspondants aux </a:t>
            </a:r>
            <a:r>
              <a:rPr lang="fr-FR" sz="1500" dirty="0" err="1"/>
              <a:t>tokens</a:t>
            </a:r>
            <a:r>
              <a:rPr lang="fr-FR" sz="1500" dirty="0"/>
              <a:t> seront comparés au dictionnaire de référence pour évaluer la probabilité d’occurrence du mot suivant.</a:t>
            </a:r>
          </a:p>
          <a:p>
            <a:pPr>
              <a:lnSpc>
                <a:spcPct val="90000"/>
              </a:lnSpc>
            </a:pPr>
            <a:r>
              <a:rPr lang="fr-FR" sz="1500" dirty="0"/>
              <a:t>En effet BERT travaille de façon à capter l’entourage immédiat du </a:t>
            </a:r>
            <a:r>
              <a:rPr lang="fr-FR" sz="1500" dirty="0" err="1"/>
              <a:t>token</a:t>
            </a:r>
            <a:r>
              <a:rPr lang="fr-FR" sz="1500" dirty="0"/>
              <a:t> pour saisir son contexte.</a:t>
            </a:r>
          </a:p>
          <a:p>
            <a:pPr>
              <a:lnSpc>
                <a:spcPct val="90000"/>
              </a:lnSpc>
            </a:pPr>
            <a:r>
              <a:rPr lang="fr-FR" sz="1600" dirty="0"/>
              <a:t>L’ARI (</a:t>
            </a:r>
            <a:r>
              <a:rPr lang="fr-FR" sz="1600" dirty="0" err="1"/>
              <a:t>Adjusted</a:t>
            </a:r>
            <a:r>
              <a:rPr lang="fr-FR" sz="1600" dirty="0"/>
              <a:t> Rank Score) est de 0.02, et confirme l’incapacité de cette méthode.</a:t>
            </a:r>
          </a:p>
          <a:p>
            <a:pPr>
              <a:lnSpc>
                <a:spcPct val="90000"/>
              </a:lnSpc>
            </a:pPr>
            <a:endParaRPr lang="fr-FR" sz="1500" dirty="0"/>
          </a:p>
        </p:txBody>
      </p:sp>
      <p:pic>
        <p:nvPicPr>
          <p:cNvPr id="5" name="Image 4" descr="Une image contenant capture d’écran, diagramme, ligne, Tracé&#10;&#10;Description générée automatiquement">
            <a:extLst>
              <a:ext uri="{FF2B5EF4-FFF2-40B4-BE49-F238E27FC236}">
                <a16:creationId xmlns:a16="http://schemas.microsoft.com/office/drawing/2014/main" id="{457D0A7E-E493-3541-B2F2-673C2266F65D}"/>
              </a:ext>
            </a:extLst>
          </p:cNvPr>
          <p:cNvPicPr>
            <a:picLocks noChangeAspect="1"/>
          </p:cNvPicPr>
          <p:nvPr/>
        </p:nvPicPr>
        <p:blipFill>
          <a:blip r:embed="rId2"/>
          <a:stretch>
            <a:fillRect/>
          </a:stretch>
        </p:blipFill>
        <p:spPr>
          <a:xfrm>
            <a:off x="5106596" y="1736665"/>
            <a:ext cx="6430513" cy="3376019"/>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166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8C606DC-99F8-6F2A-4586-5DF83F36A149}"/>
              </a:ext>
            </a:extLst>
          </p:cNvPr>
          <p:cNvSpPr>
            <a:spLocks noGrp="1"/>
          </p:cNvSpPr>
          <p:nvPr>
            <p:ph type="title"/>
          </p:nvPr>
        </p:nvSpPr>
        <p:spPr>
          <a:xfrm>
            <a:off x="565150" y="770890"/>
            <a:ext cx="6400999" cy="1268984"/>
          </a:xfrm>
        </p:spPr>
        <p:txBody>
          <a:bodyPr>
            <a:normAutofit/>
          </a:bodyPr>
          <a:lstStyle/>
          <a:p>
            <a:r>
              <a:rPr lang="fr-FR" dirty="0"/>
              <a:t>BERT (suite).</a:t>
            </a:r>
          </a:p>
        </p:txBody>
      </p:sp>
      <p:sp>
        <p:nvSpPr>
          <p:cNvPr id="3" name="Espace réservé du contenu 2">
            <a:extLst>
              <a:ext uri="{FF2B5EF4-FFF2-40B4-BE49-F238E27FC236}">
                <a16:creationId xmlns:a16="http://schemas.microsoft.com/office/drawing/2014/main" id="{CFE4C280-A4D6-AE46-27BB-08F21B657285}"/>
              </a:ext>
            </a:extLst>
          </p:cNvPr>
          <p:cNvSpPr>
            <a:spLocks noGrp="1"/>
          </p:cNvSpPr>
          <p:nvPr>
            <p:ph idx="1"/>
          </p:nvPr>
        </p:nvSpPr>
        <p:spPr>
          <a:xfrm>
            <a:off x="565150" y="2160016"/>
            <a:ext cx="6400999" cy="3601212"/>
          </a:xfrm>
        </p:spPr>
        <p:txBody>
          <a:bodyPr>
            <a:normAutofit/>
          </a:bodyPr>
          <a:lstStyle/>
          <a:p>
            <a:pPr>
              <a:lnSpc>
                <a:spcPct val="90000"/>
              </a:lnSpc>
            </a:pPr>
            <a:r>
              <a:rPr lang="fr-FR" sz="1500" dirty="0"/>
              <a:t>L’ARI nous donne un bon score sur la capacité de la méthode TF-IDF à créer des clusters assez nets en fonction des vraies classes.</a:t>
            </a:r>
          </a:p>
          <a:p>
            <a:pPr>
              <a:lnSpc>
                <a:spcPct val="90000"/>
              </a:lnSpc>
            </a:pPr>
            <a:r>
              <a:rPr lang="fr-FR" sz="1500" dirty="0"/>
              <a:t>La matrice de confusion permet de constater les défauts de prévision selon les vraies classes.</a:t>
            </a:r>
          </a:p>
          <a:p>
            <a:pPr lvl="1">
              <a:lnSpc>
                <a:spcPct val="90000"/>
              </a:lnSpc>
            </a:pPr>
            <a:r>
              <a:rPr lang="fr-FR" sz="1500" dirty="0"/>
              <a:t>La classe « 3: home </a:t>
            </a:r>
            <a:r>
              <a:rPr lang="fr-FR" sz="1500" dirty="0" err="1"/>
              <a:t>decor</a:t>
            </a:r>
            <a:r>
              <a:rPr lang="fr-FR" sz="1500" dirty="0"/>
              <a:t> &amp; festive </a:t>
            </a:r>
            <a:r>
              <a:rPr lang="fr-FR" sz="1500" dirty="0" err="1"/>
              <a:t>needs</a:t>
            </a:r>
            <a:r>
              <a:rPr lang="fr-FR" sz="1500" dirty="0"/>
              <a:t>   » est la moins bien prédite.</a:t>
            </a:r>
          </a:p>
          <a:p>
            <a:pPr>
              <a:lnSpc>
                <a:spcPct val="90000"/>
              </a:lnSpc>
            </a:pPr>
            <a:r>
              <a:rPr lang="fr-FR" sz="1500" dirty="0"/>
              <a:t>L’algorithme de classification SVM et les mesures de performance confirment ces défauts (cf. ci-contre)</a:t>
            </a:r>
          </a:p>
          <a:p>
            <a:pPr>
              <a:lnSpc>
                <a:spcPct val="90000"/>
              </a:lnSpc>
            </a:pPr>
            <a:endParaRPr lang="fr-FR" sz="1500" dirty="0"/>
          </a:p>
        </p:txBody>
      </p:sp>
      <p:grpSp>
        <p:nvGrpSpPr>
          <p:cNvPr id="27" name="Group 26">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8"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Image 4" descr="Une image contenant capture d’écran, carré, Rectangle, motif&#10;&#10;Description générée automatiquement">
            <a:extLst>
              <a:ext uri="{FF2B5EF4-FFF2-40B4-BE49-F238E27FC236}">
                <a16:creationId xmlns:a16="http://schemas.microsoft.com/office/drawing/2014/main" id="{6727077C-5A29-0CAC-9945-0C1F2E3C2240}"/>
              </a:ext>
            </a:extLst>
          </p:cNvPr>
          <p:cNvPicPr>
            <a:picLocks noChangeAspect="1"/>
          </p:cNvPicPr>
          <p:nvPr/>
        </p:nvPicPr>
        <p:blipFill>
          <a:blip r:embed="rId2"/>
          <a:stretch>
            <a:fillRect/>
          </a:stretch>
        </p:blipFill>
        <p:spPr>
          <a:xfrm>
            <a:off x="7912038" y="681647"/>
            <a:ext cx="3208882" cy="2631283"/>
          </a:xfrm>
          <a:prstGeom prst="rect">
            <a:avLst/>
          </a:prstGeom>
        </p:spPr>
      </p:pic>
      <p:cxnSp>
        <p:nvCxnSpPr>
          <p:cNvPr id="33" name="Straight Connector 3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reçu, capture d’écran, Police&#10;&#10;Description générée automatiquement">
            <a:extLst>
              <a:ext uri="{FF2B5EF4-FFF2-40B4-BE49-F238E27FC236}">
                <a16:creationId xmlns:a16="http://schemas.microsoft.com/office/drawing/2014/main" id="{8A702B09-D357-1EEA-5463-77617AD2C679}"/>
              </a:ext>
            </a:extLst>
          </p:cNvPr>
          <p:cNvPicPr>
            <a:picLocks noChangeAspect="1"/>
          </p:cNvPicPr>
          <p:nvPr/>
        </p:nvPicPr>
        <p:blipFill>
          <a:blip r:embed="rId3"/>
          <a:stretch>
            <a:fillRect/>
          </a:stretch>
        </p:blipFill>
        <p:spPr>
          <a:xfrm>
            <a:off x="7492306" y="3880580"/>
            <a:ext cx="4044804" cy="1951617"/>
          </a:xfrm>
          <a:prstGeom prst="rect">
            <a:avLst/>
          </a:prstGeom>
        </p:spPr>
      </p:pic>
    </p:spTree>
    <p:extLst>
      <p:ext uri="{BB962C8B-B14F-4D97-AF65-F5344CB8AC3E}">
        <p14:creationId xmlns:p14="http://schemas.microsoft.com/office/powerpoint/2010/main" val="2529199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D99C47-A9BE-12EB-F582-7B3BEA73D6FE}"/>
              </a:ext>
            </a:extLst>
          </p:cNvPr>
          <p:cNvSpPr>
            <a:spLocks noGrp="1"/>
          </p:cNvSpPr>
          <p:nvPr>
            <p:ph type="title"/>
          </p:nvPr>
        </p:nvSpPr>
        <p:spPr>
          <a:xfrm>
            <a:off x="565151" y="770890"/>
            <a:ext cx="4133559" cy="1268984"/>
          </a:xfrm>
        </p:spPr>
        <p:txBody>
          <a:bodyPr>
            <a:normAutofit/>
          </a:bodyPr>
          <a:lstStyle/>
          <a:p>
            <a:pPr>
              <a:lnSpc>
                <a:spcPct val="90000"/>
              </a:lnSpc>
            </a:pPr>
            <a:r>
              <a:rPr lang="fr-FR" sz="3100"/>
              <a:t>Universal Sentence Encoder (USE).</a:t>
            </a:r>
          </a:p>
        </p:txBody>
      </p:sp>
      <p:sp>
        <p:nvSpPr>
          <p:cNvPr id="3" name="Espace réservé du contenu 2">
            <a:extLst>
              <a:ext uri="{FF2B5EF4-FFF2-40B4-BE49-F238E27FC236}">
                <a16:creationId xmlns:a16="http://schemas.microsoft.com/office/drawing/2014/main" id="{01BB9A83-AF1D-57C6-CA7E-9B70743BF9D2}"/>
              </a:ext>
            </a:extLst>
          </p:cNvPr>
          <p:cNvSpPr>
            <a:spLocks noGrp="1"/>
          </p:cNvSpPr>
          <p:nvPr>
            <p:ph idx="1"/>
          </p:nvPr>
        </p:nvSpPr>
        <p:spPr>
          <a:xfrm>
            <a:off x="565151" y="2160016"/>
            <a:ext cx="4133559" cy="3601212"/>
          </a:xfrm>
        </p:spPr>
        <p:txBody>
          <a:bodyPr>
            <a:normAutofit fontScale="92500"/>
          </a:bodyPr>
          <a:lstStyle/>
          <a:p>
            <a:pPr>
              <a:lnSpc>
                <a:spcPct val="90000"/>
              </a:lnSpc>
            </a:pPr>
            <a:r>
              <a:rPr lang="fr-FR" sz="2000" dirty="0"/>
              <a:t>USE est également un modèle pré entrainé comme BERT.</a:t>
            </a:r>
          </a:p>
          <a:p>
            <a:pPr>
              <a:lnSpc>
                <a:spcPct val="90000"/>
              </a:lnSpc>
            </a:pPr>
            <a:r>
              <a:rPr lang="fr-FR" sz="2000" dirty="0"/>
              <a:t>Plutôt que de procéder par itération sur des </a:t>
            </a:r>
            <a:r>
              <a:rPr lang="fr-FR" sz="2000" dirty="0" err="1"/>
              <a:t>tokens</a:t>
            </a:r>
            <a:r>
              <a:rPr lang="fr-FR" sz="2000" dirty="0"/>
              <a:t>, USE peut capter le sens d’une phrase entière ou d’un paragraphe.</a:t>
            </a:r>
          </a:p>
          <a:p>
            <a:pPr>
              <a:lnSpc>
                <a:spcPct val="90000"/>
              </a:lnSpc>
            </a:pPr>
            <a:r>
              <a:rPr lang="fr-FR" sz="2000" dirty="0"/>
              <a:t>Il est plus performant que les modèles précédents comme le confirme l’analyse.</a:t>
            </a:r>
          </a:p>
          <a:p>
            <a:pPr>
              <a:lnSpc>
                <a:spcPct val="90000"/>
              </a:lnSpc>
            </a:pPr>
            <a:r>
              <a:rPr lang="fr-FR" sz="2000" dirty="0"/>
              <a:t>L’ARI: 0.56 confirme la capacité du modèle USE à classifier les produits.</a:t>
            </a:r>
          </a:p>
        </p:txBody>
      </p:sp>
      <p:pic>
        <p:nvPicPr>
          <p:cNvPr id="5" name="Image 4" descr="Une image contenant capture d’écran, Caractère coloré&#10;&#10;Description générée automatiquement">
            <a:extLst>
              <a:ext uri="{FF2B5EF4-FFF2-40B4-BE49-F238E27FC236}">
                <a16:creationId xmlns:a16="http://schemas.microsoft.com/office/drawing/2014/main" id="{8E33474C-65DF-2003-C2CF-CF432DBE2850}"/>
              </a:ext>
            </a:extLst>
          </p:cNvPr>
          <p:cNvPicPr>
            <a:picLocks noChangeAspect="1"/>
          </p:cNvPicPr>
          <p:nvPr/>
        </p:nvPicPr>
        <p:blipFill>
          <a:blip r:embed="rId2"/>
          <a:stretch>
            <a:fillRect/>
          </a:stretch>
        </p:blipFill>
        <p:spPr>
          <a:xfrm>
            <a:off x="5106596" y="1760779"/>
            <a:ext cx="6430513" cy="3327791"/>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3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9349EBF-2867-9605-FE81-CB43430B3E89}"/>
              </a:ext>
            </a:extLst>
          </p:cNvPr>
          <p:cNvSpPr>
            <a:spLocks noGrp="1"/>
          </p:cNvSpPr>
          <p:nvPr>
            <p:ph type="title"/>
          </p:nvPr>
        </p:nvSpPr>
        <p:spPr>
          <a:xfrm>
            <a:off x="565150" y="770890"/>
            <a:ext cx="6400999" cy="1268984"/>
          </a:xfrm>
        </p:spPr>
        <p:txBody>
          <a:bodyPr>
            <a:normAutofit/>
          </a:bodyPr>
          <a:lstStyle/>
          <a:p>
            <a:r>
              <a:rPr lang="fr-FR" dirty="0"/>
              <a:t>USE (suite).</a:t>
            </a:r>
          </a:p>
        </p:txBody>
      </p:sp>
      <p:sp>
        <p:nvSpPr>
          <p:cNvPr id="3" name="Espace réservé du contenu 2">
            <a:extLst>
              <a:ext uri="{FF2B5EF4-FFF2-40B4-BE49-F238E27FC236}">
                <a16:creationId xmlns:a16="http://schemas.microsoft.com/office/drawing/2014/main" id="{54F06F77-0BE7-1029-5B6B-2F9AA2FACF2D}"/>
              </a:ext>
            </a:extLst>
          </p:cNvPr>
          <p:cNvSpPr>
            <a:spLocks noGrp="1"/>
          </p:cNvSpPr>
          <p:nvPr>
            <p:ph idx="1"/>
          </p:nvPr>
        </p:nvSpPr>
        <p:spPr>
          <a:xfrm>
            <a:off x="565150" y="2160016"/>
            <a:ext cx="6400999" cy="3601212"/>
          </a:xfrm>
        </p:spPr>
        <p:txBody>
          <a:bodyPr>
            <a:normAutofit/>
          </a:bodyPr>
          <a:lstStyle/>
          <a:p>
            <a:pPr>
              <a:lnSpc>
                <a:spcPct val="90000"/>
              </a:lnSpc>
            </a:pPr>
            <a:r>
              <a:rPr lang="fr-FR" sz="1500" dirty="0"/>
              <a:t>L’ARI nous donne un bon score sur la capacité de la méthode TF-IDF à créer des clusters assez nets en fonction des vraies classes.</a:t>
            </a:r>
          </a:p>
          <a:p>
            <a:pPr>
              <a:lnSpc>
                <a:spcPct val="90000"/>
              </a:lnSpc>
            </a:pPr>
            <a:r>
              <a:rPr lang="fr-FR" sz="1500" dirty="0"/>
              <a:t>La matrice de confusion permet de constater les défauts de prévision selon les vraies classes.</a:t>
            </a:r>
          </a:p>
          <a:p>
            <a:pPr lvl="1">
              <a:lnSpc>
                <a:spcPct val="90000"/>
              </a:lnSpc>
            </a:pPr>
            <a:r>
              <a:rPr lang="fr-FR" sz="1500" dirty="0"/>
              <a:t>La classe « 5 » est la moins bien prédite.</a:t>
            </a:r>
          </a:p>
          <a:p>
            <a:pPr>
              <a:lnSpc>
                <a:spcPct val="90000"/>
              </a:lnSpc>
            </a:pPr>
            <a:r>
              <a:rPr lang="fr-FR" sz="1500" dirty="0"/>
              <a:t>L’algorithme de classification SVM et les mesures de performance confirment ces défauts (cf. ci-contre).</a:t>
            </a:r>
          </a:p>
          <a:p>
            <a:pPr>
              <a:lnSpc>
                <a:spcPct val="90000"/>
              </a:lnSpc>
            </a:pPr>
            <a:r>
              <a:rPr lang="fr-FR" sz="1500" dirty="0"/>
              <a:t>USE obtient la meilleure performance de prédiction avec un score de 0.93.</a:t>
            </a:r>
          </a:p>
          <a:p>
            <a:pPr>
              <a:lnSpc>
                <a:spcPct val="90000"/>
              </a:lnSpc>
            </a:pPr>
            <a:endParaRPr lang="fr-FR" sz="1500" dirty="0"/>
          </a:p>
        </p:txBody>
      </p:sp>
      <p:grpSp>
        <p:nvGrpSpPr>
          <p:cNvPr id="16" name="Group 15">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7"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e 6" descr="Une image contenant capture d’écran, carré, Rectangle, Caractère coloré&#10;&#10;Description générée automatiquement">
            <a:extLst>
              <a:ext uri="{FF2B5EF4-FFF2-40B4-BE49-F238E27FC236}">
                <a16:creationId xmlns:a16="http://schemas.microsoft.com/office/drawing/2014/main" id="{91E20F16-8AE6-3792-C5C2-23C1954132F3}"/>
              </a:ext>
            </a:extLst>
          </p:cNvPr>
          <p:cNvPicPr>
            <a:picLocks noChangeAspect="1"/>
          </p:cNvPicPr>
          <p:nvPr/>
        </p:nvPicPr>
        <p:blipFill>
          <a:blip r:embed="rId2"/>
          <a:stretch>
            <a:fillRect/>
          </a:stretch>
        </p:blipFill>
        <p:spPr>
          <a:xfrm>
            <a:off x="7887201" y="681647"/>
            <a:ext cx="3258556" cy="2631283"/>
          </a:xfrm>
          <a:prstGeom prst="rect">
            <a:avLst/>
          </a:prstGeom>
        </p:spPr>
      </p:pic>
      <p:cxnSp>
        <p:nvCxnSpPr>
          <p:cNvPr id="22" name="Straight Connector 2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texte, capture d’écran, Police, nombre&#10;&#10;Description générée automatiquement">
            <a:extLst>
              <a:ext uri="{FF2B5EF4-FFF2-40B4-BE49-F238E27FC236}">
                <a16:creationId xmlns:a16="http://schemas.microsoft.com/office/drawing/2014/main" id="{1CE5F1C6-D6C2-C017-9FF3-2F75054CD4B3}"/>
              </a:ext>
            </a:extLst>
          </p:cNvPr>
          <p:cNvPicPr>
            <a:picLocks noChangeAspect="1"/>
          </p:cNvPicPr>
          <p:nvPr/>
        </p:nvPicPr>
        <p:blipFill>
          <a:blip r:embed="rId3"/>
          <a:stretch>
            <a:fillRect/>
          </a:stretch>
        </p:blipFill>
        <p:spPr>
          <a:xfrm>
            <a:off x="7492306" y="3910916"/>
            <a:ext cx="4044804" cy="1890945"/>
          </a:xfrm>
          <a:prstGeom prst="rect">
            <a:avLst/>
          </a:prstGeom>
        </p:spPr>
      </p:pic>
    </p:spTree>
    <p:extLst>
      <p:ext uri="{BB962C8B-B14F-4D97-AF65-F5344CB8AC3E}">
        <p14:creationId xmlns:p14="http://schemas.microsoft.com/office/powerpoint/2010/main" val="240508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5E83F27-5A38-9042-5B2B-A495A79F04CD}"/>
              </a:ext>
            </a:extLst>
          </p:cNvPr>
          <p:cNvSpPr>
            <a:spLocks noGrp="1"/>
          </p:cNvSpPr>
          <p:nvPr>
            <p:ph type="title"/>
          </p:nvPr>
        </p:nvSpPr>
        <p:spPr>
          <a:xfrm>
            <a:off x="565150" y="770889"/>
            <a:ext cx="4541445" cy="1587449"/>
          </a:xfrm>
        </p:spPr>
        <p:txBody>
          <a:bodyPr>
            <a:normAutofit/>
          </a:bodyPr>
          <a:lstStyle/>
          <a:p>
            <a:pPr>
              <a:lnSpc>
                <a:spcPct val="90000"/>
              </a:lnSpc>
            </a:pPr>
            <a:r>
              <a:rPr lang="fr-FR" sz="3400" dirty="0"/>
              <a:t>Modèle USE et réseau de neurones.</a:t>
            </a:r>
          </a:p>
        </p:txBody>
      </p:sp>
      <p:sp>
        <p:nvSpPr>
          <p:cNvPr id="3" name="Espace réservé du contenu 2">
            <a:extLst>
              <a:ext uri="{FF2B5EF4-FFF2-40B4-BE49-F238E27FC236}">
                <a16:creationId xmlns:a16="http://schemas.microsoft.com/office/drawing/2014/main" id="{E067E5F6-6160-CE91-CA41-583B5B05F208}"/>
              </a:ext>
            </a:extLst>
          </p:cNvPr>
          <p:cNvSpPr>
            <a:spLocks noGrp="1"/>
          </p:cNvSpPr>
          <p:nvPr>
            <p:ph idx="1"/>
          </p:nvPr>
        </p:nvSpPr>
        <p:spPr>
          <a:xfrm>
            <a:off x="6155706" y="817197"/>
            <a:ext cx="5457725" cy="1541148"/>
          </a:xfrm>
        </p:spPr>
        <p:txBody>
          <a:bodyPr>
            <a:normAutofit/>
          </a:bodyPr>
          <a:lstStyle/>
          <a:p>
            <a:r>
              <a:rPr lang="fr-FR" dirty="0"/>
              <a:t>Modèle qui prend en entrée les « </a:t>
            </a:r>
            <a:r>
              <a:rPr lang="fr-FR" dirty="0" err="1"/>
              <a:t>embeddings</a:t>
            </a:r>
            <a:r>
              <a:rPr lang="fr-FR" dirty="0"/>
              <a:t> », les traite à travers plusieurs couches de neurones.</a:t>
            </a:r>
          </a:p>
        </p:txBody>
      </p:sp>
      <p:pic>
        <p:nvPicPr>
          <p:cNvPr id="5" name="Image 4" descr="Une image contenant texte, capture d’écran, Police, nombre&#10;&#10;Description générée automatiquement">
            <a:extLst>
              <a:ext uri="{FF2B5EF4-FFF2-40B4-BE49-F238E27FC236}">
                <a16:creationId xmlns:a16="http://schemas.microsoft.com/office/drawing/2014/main" id="{A0C4C78E-FEC3-A007-6448-C17D779BDA47}"/>
              </a:ext>
            </a:extLst>
          </p:cNvPr>
          <p:cNvPicPr>
            <a:picLocks noChangeAspect="1"/>
          </p:cNvPicPr>
          <p:nvPr/>
        </p:nvPicPr>
        <p:blipFill>
          <a:blip r:embed="rId2"/>
          <a:stretch>
            <a:fillRect/>
          </a:stretch>
        </p:blipFill>
        <p:spPr>
          <a:xfrm>
            <a:off x="836992" y="2691637"/>
            <a:ext cx="4959167" cy="3186265"/>
          </a:xfrm>
          <a:prstGeom prst="rect">
            <a:avLst/>
          </a:prstGeom>
        </p:spPr>
      </p:pic>
      <p:pic>
        <p:nvPicPr>
          <p:cNvPr id="7" name="Image 6" descr="Une image contenant texte, Police, capture d’écran, reçu&#10;&#10;Description générée automatiquement">
            <a:extLst>
              <a:ext uri="{FF2B5EF4-FFF2-40B4-BE49-F238E27FC236}">
                <a16:creationId xmlns:a16="http://schemas.microsoft.com/office/drawing/2014/main" id="{BFCFCDF8-F7B2-A9C6-7EAE-21C111143AA7}"/>
              </a:ext>
            </a:extLst>
          </p:cNvPr>
          <p:cNvPicPr>
            <a:picLocks noChangeAspect="1"/>
          </p:cNvPicPr>
          <p:nvPr/>
        </p:nvPicPr>
        <p:blipFill>
          <a:blip r:embed="rId3"/>
          <a:stretch>
            <a:fillRect/>
          </a:stretch>
        </p:blipFill>
        <p:spPr>
          <a:xfrm>
            <a:off x="6208530" y="3238785"/>
            <a:ext cx="5329858" cy="2091968"/>
          </a:xfrm>
          <a:prstGeom prst="rect">
            <a:avLst/>
          </a:prstGeom>
        </p:spPr>
      </p:pic>
      <p:grpSp>
        <p:nvGrpSpPr>
          <p:cNvPr id="14" name="Group 13">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94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97DD13-5764-B618-92E6-C170FE9BBADF}"/>
              </a:ext>
            </a:extLst>
          </p:cNvPr>
          <p:cNvSpPr>
            <a:spLocks noGrp="1"/>
          </p:cNvSpPr>
          <p:nvPr>
            <p:ph type="title"/>
          </p:nvPr>
        </p:nvSpPr>
        <p:spPr>
          <a:xfrm>
            <a:off x="565150" y="770889"/>
            <a:ext cx="4541445" cy="1587449"/>
          </a:xfrm>
        </p:spPr>
        <p:txBody>
          <a:bodyPr>
            <a:normAutofit fontScale="90000"/>
          </a:bodyPr>
          <a:lstStyle/>
          <a:p>
            <a:r>
              <a:rPr lang="fr-FR" sz="4000" dirty="0"/>
              <a:t>Modèle USE et réseau de neurones (suite).</a:t>
            </a:r>
            <a:endParaRPr lang="fr-FR" dirty="0"/>
          </a:p>
        </p:txBody>
      </p:sp>
      <p:sp>
        <p:nvSpPr>
          <p:cNvPr id="3" name="Espace réservé du contenu 2">
            <a:extLst>
              <a:ext uri="{FF2B5EF4-FFF2-40B4-BE49-F238E27FC236}">
                <a16:creationId xmlns:a16="http://schemas.microsoft.com/office/drawing/2014/main" id="{1F01B5F6-C81B-6015-9F2F-86F3C8AB1D9A}"/>
              </a:ext>
            </a:extLst>
          </p:cNvPr>
          <p:cNvSpPr>
            <a:spLocks noGrp="1"/>
          </p:cNvSpPr>
          <p:nvPr>
            <p:ph idx="1"/>
          </p:nvPr>
        </p:nvSpPr>
        <p:spPr>
          <a:xfrm>
            <a:off x="6155706" y="817197"/>
            <a:ext cx="5457725" cy="1541148"/>
          </a:xfrm>
        </p:spPr>
        <p:txBody>
          <a:bodyPr>
            <a:normAutofit fontScale="85000" lnSpcReduction="20000"/>
          </a:bodyPr>
          <a:lstStyle/>
          <a:p>
            <a:r>
              <a:rPr lang="fr-FR" dirty="0"/>
              <a:t>Performances du modèle:</a:t>
            </a:r>
          </a:p>
          <a:p>
            <a:pPr lvl="1"/>
            <a:r>
              <a:rPr lang="fr-FR" dirty="0"/>
              <a:t>Matrice de confusion montre faible erreur de prédiction.</a:t>
            </a:r>
          </a:p>
          <a:p>
            <a:pPr lvl="1"/>
            <a:r>
              <a:rPr lang="fr-FR" dirty="0" err="1"/>
              <a:t>Accuracy</a:t>
            </a:r>
            <a:r>
              <a:rPr lang="fr-FR" dirty="0"/>
              <a:t> de 0.93.</a:t>
            </a:r>
          </a:p>
          <a:p>
            <a:pPr lvl="1"/>
            <a:r>
              <a:rPr lang="fr-FR" dirty="0"/>
              <a:t>Bon modèle de prédiction.</a:t>
            </a:r>
          </a:p>
        </p:txBody>
      </p:sp>
      <p:pic>
        <p:nvPicPr>
          <p:cNvPr id="5" name="Image 4" descr="Une image contenant capture d’écran, carré, Caractère coloré, Rectangle&#10;&#10;Description générée automatiquement">
            <a:extLst>
              <a:ext uri="{FF2B5EF4-FFF2-40B4-BE49-F238E27FC236}">
                <a16:creationId xmlns:a16="http://schemas.microsoft.com/office/drawing/2014/main" id="{0FC273D4-3EA7-E0F4-5399-B14803157479}"/>
              </a:ext>
            </a:extLst>
          </p:cNvPr>
          <p:cNvPicPr>
            <a:picLocks noChangeAspect="1"/>
          </p:cNvPicPr>
          <p:nvPr/>
        </p:nvPicPr>
        <p:blipFill>
          <a:blip r:embed="rId2"/>
          <a:stretch>
            <a:fillRect/>
          </a:stretch>
        </p:blipFill>
        <p:spPr>
          <a:xfrm>
            <a:off x="1506198" y="2691637"/>
            <a:ext cx="3620756" cy="3186265"/>
          </a:xfrm>
          <a:prstGeom prst="rect">
            <a:avLst/>
          </a:prstGeom>
        </p:spPr>
      </p:pic>
      <p:pic>
        <p:nvPicPr>
          <p:cNvPr id="7" name="Image 6" descr="Une image contenant texte, capture d’écran, Police, reçu&#10;&#10;Description générée automatiquement">
            <a:extLst>
              <a:ext uri="{FF2B5EF4-FFF2-40B4-BE49-F238E27FC236}">
                <a16:creationId xmlns:a16="http://schemas.microsoft.com/office/drawing/2014/main" id="{81797A83-8F62-B030-734A-789CC439ABDF}"/>
              </a:ext>
            </a:extLst>
          </p:cNvPr>
          <p:cNvPicPr>
            <a:picLocks noChangeAspect="1"/>
          </p:cNvPicPr>
          <p:nvPr/>
        </p:nvPicPr>
        <p:blipFill>
          <a:blip r:embed="rId3"/>
          <a:stretch>
            <a:fillRect/>
          </a:stretch>
        </p:blipFill>
        <p:spPr>
          <a:xfrm>
            <a:off x="6208530" y="2998941"/>
            <a:ext cx="5329858" cy="2571656"/>
          </a:xfrm>
          <a:prstGeom prst="rect">
            <a:avLst/>
          </a:prstGeom>
        </p:spPr>
      </p:pic>
      <p:grpSp>
        <p:nvGrpSpPr>
          <p:cNvPr id="14" name="Group 13">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64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re 1">
            <a:extLst>
              <a:ext uri="{FF2B5EF4-FFF2-40B4-BE49-F238E27FC236}">
                <a16:creationId xmlns:a16="http://schemas.microsoft.com/office/drawing/2014/main" id="{CFD139A3-0468-CAF3-E243-A39428DBBBFE}"/>
              </a:ext>
            </a:extLst>
          </p:cNvPr>
          <p:cNvSpPr>
            <a:spLocks noGrp="1"/>
          </p:cNvSpPr>
          <p:nvPr>
            <p:ph type="title"/>
          </p:nvPr>
        </p:nvSpPr>
        <p:spPr>
          <a:xfrm>
            <a:off x="5224243" y="770890"/>
            <a:ext cx="6400999" cy="1268984"/>
          </a:xfrm>
        </p:spPr>
        <p:txBody>
          <a:bodyPr>
            <a:normAutofit/>
          </a:bodyPr>
          <a:lstStyle/>
          <a:p>
            <a:r>
              <a:rPr lang="fr-FR" dirty="0"/>
              <a:t>Sommaire.</a:t>
            </a:r>
          </a:p>
        </p:txBody>
      </p:sp>
      <p:sp>
        <p:nvSpPr>
          <p:cNvPr id="3" name="Espace réservé du contenu 2">
            <a:extLst>
              <a:ext uri="{FF2B5EF4-FFF2-40B4-BE49-F238E27FC236}">
                <a16:creationId xmlns:a16="http://schemas.microsoft.com/office/drawing/2014/main" id="{EB373A29-6FF1-103B-9429-C9EB1C7DEFAE}"/>
              </a:ext>
            </a:extLst>
          </p:cNvPr>
          <p:cNvSpPr>
            <a:spLocks noGrp="1"/>
          </p:cNvSpPr>
          <p:nvPr>
            <p:ph idx="1"/>
          </p:nvPr>
        </p:nvSpPr>
        <p:spPr>
          <a:xfrm>
            <a:off x="5224243" y="2160016"/>
            <a:ext cx="6400999" cy="3601212"/>
          </a:xfrm>
        </p:spPr>
        <p:txBody>
          <a:bodyPr>
            <a:normAutofit fontScale="92500" lnSpcReduction="10000"/>
          </a:bodyPr>
          <a:lstStyle/>
          <a:p>
            <a:pPr>
              <a:lnSpc>
                <a:spcPct val="90000"/>
              </a:lnSpc>
            </a:pPr>
            <a:r>
              <a:rPr lang="fr-FR" sz="1050" dirty="0"/>
              <a:t>Contexte de l’étude.</a:t>
            </a:r>
          </a:p>
          <a:p>
            <a:pPr>
              <a:lnSpc>
                <a:spcPct val="90000"/>
              </a:lnSpc>
            </a:pPr>
            <a:r>
              <a:rPr lang="fr-FR" sz="1050" dirty="0"/>
              <a:t>Analyse exploratoire.</a:t>
            </a:r>
          </a:p>
          <a:p>
            <a:pPr>
              <a:lnSpc>
                <a:spcPct val="90000"/>
              </a:lnSpc>
            </a:pPr>
            <a:r>
              <a:rPr lang="fr-FR" sz="1050" dirty="0"/>
              <a:t>Phases de ‘</a:t>
            </a:r>
            <a:r>
              <a:rPr lang="fr-FR" sz="1050" dirty="0" err="1"/>
              <a:t>text</a:t>
            </a:r>
            <a:r>
              <a:rPr lang="fr-FR" sz="1050" dirty="0"/>
              <a:t> </a:t>
            </a:r>
            <a:r>
              <a:rPr lang="fr-FR" sz="1050" dirty="0" err="1"/>
              <a:t>preprocessing</a:t>
            </a:r>
            <a:r>
              <a:rPr lang="fr-FR" sz="1050" dirty="0"/>
              <a:t>’.</a:t>
            </a:r>
          </a:p>
          <a:p>
            <a:pPr>
              <a:lnSpc>
                <a:spcPct val="90000"/>
              </a:lnSpc>
            </a:pPr>
            <a:r>
              <a:rPr lang="fr-FR" sz="1050" dirty="0"/>
              <a:t>Méthodes d’analyse, description textuelle:</a:t>
            </a:r>
          </a:p>
          <a:p>
            <a:pPr lvl="1">
              <a:lnSpc>
                <a:spcPct val="90000"/>
              </a:lnSpc>
            </a:pPr>
            <a:r>
              <a:rPr lang="fr-FR" sz="1050" dirty="0"/>
              <a:t>TF-IDF</a:t>
            </a:r>
          </a:p>
          <a:p>
            <a:pPr lvl="1">
              <a:lnSpc>
                <a:spcPct val="90000"/>
              </a:lnSpc>
            </a:pPr>
            <a:r>
              <a:rPr lang="fr-FR" sz="1050" dirty="0"/>
              <a:t>Word2Vec</a:t>
            </a:r>
          </a:p>
          <a:p>
            <a:pPr lvl="1">
              <a:lnSpc>
                <a:spcPct val="90000"/>
              </a:lnSpc>
            </a:pPr>
            <a:r>
              <a:rPr lang="fr-FR" sz="1050" dirty="0"/>
              <a:t>BERT</a:t>
            </a:r>
          </a:p>
          <a:p>
            <a:pPr lvl="1">
              <a:lnSpc>
                <a:spcPct val="90000"/>
              </a:lnSpc>
            </a:pPr>
            <a:r>
              <a:rPr lang="fr-FR" sz="1050" dirty="0"/>
              <a:t>USE</a:t>
            </a:r>
          </a:p>
          <a:p>
            <a:pPr>
              <a:lnSpc>
                <a:spcPct val="90000"/>
              </a:lnSpc>
            </a:pPr>
            <a:r>
              <a:rPr lang="fr-FR" sz="1050" dirty="0"/>
              <a:t>Conclusions, description textuelle.</a:t>
            </a:r>
          </a:p>
          <a:p>
            <a:pPr>
              <a:lnSpc>
                <a:spcPct val="90000"/>
              </a:lnSpc>
            </a:pPr>
            <a:r>
              <a:rPr lang="fr-FR" sz="1050" dirty="0"/>
              <a:t>Méthodes d’analyse, description graphique.</a:t>
            </a:r>
          </a:p>
          <a:p>
            <a:pPr lvl="1">
              <a:lnSpc>
                <a:spcPct val="90000"/>
              </a:lnSpc>
            </a:pPr>
            <a:r>
              <a:rPr lang="fr-FR" sz="1050" dirty="0"/>
              <a:t>SIFT</a:t>
            </a:r>
          </a:p>
          <a:p>
            <a:pPr lvl="1">
              <a:lnSpc>
                <a:spcPct val="90000"/>
              </a:lnSpc>
            </a:pPr>
            <a:r>
              <a:rPr lang="fr-FR" sz="1050" dirty="0"/>
              <a:t>VGG16</a:t>
            </a:r>
          </a:p>
          <a:p>
            <a:pPr>
              <a:lnSpc>
                <a:spcPct val="90000"/>
              </a:lnSpc>
            </a:pPr>
            <a:r>
              <a:rPr lang="fr-FR" sz="1050" dirty="0"/>
              <a:t>Conclusions, description graphique.</a:t>
            </a:r>
          </a:p>
          <a:p>
            <a:pPr>
              <a:lnSpc>
                <a:spcPct val="90000"/>
              </a:lnSpc>
            </a:pPr>
            <a:r>
              <a:rPr lang="fr-FR" sz="1050" dirty="0"/>
              <a:t>Mise en place d’une classification supervisée avec data augmentation.</a:t>
            </a:r>
          </a:p>
          <a:p>
            <a:pPr>
              <a:lnSpc>
                <a:spcPct val="90000"/>
              </a:lnSpc>
            </a:pPr>
            <a:r>
              <a:rPr lang="fr-FR" sz="1050" dirty="0"/>
              <a:t>Test de collecte de produits à base de “champagne”.</a:t>
            </a:r>
          </a:p>
          <a:p>
            <a:pPr>
              <a:lnSpc>
                <a:spcPct val="90000"/>
              </a:lnSpc>
            </a:pPr>
            <a:endParaRPr lang="fr-FR" sz="1050" dirty="0"/>
          </a:p>
        </p:txBody>
      </p:sp>
      <p:pic>
        <p:nvPicPr>
          <p:cNvPr id="20" name="Picture 19" descr="Ligne d’indicateur en zigzag">
            <a:extLst>
              <a:ext uri="{FF2B5EF4-FFF2-40B4-BE49-F238E27FC236}">
                <a16:creationId xmlns:a16="http://schemas.microsoft.com/office/drawing/2014/main" id="{B800F8A8-E5F2-7426-FD58-1B93C1A99EA3}"/>
              </a:ext>
            </a:extLst>
          </p:cNvPr>
          <p:cNvPicPr>
            <a:picLocks noChangeAspect="1"/>
          </p:cNvPicPr>
          <p:nvPr/>
        </p:nvPicPr>
        <p:blipFill rotWithShape="1">
          <a:blip r:embed="rId2"/>
          <a:srcRect l="23969" r="30700" b="-2"/>
          <a:stretch/>
        </p:blipFill>
        <p:spPr>
          <a:xfrm>
            <a:off x="20" y="1"/>
            <a:ext cx="4657325" cy="6857999"/>
          </a:xfrm>
          <a:prstGeom prst="rect">
            <a:avLst/>
          </a:prstGeom>
        </p:spPr>
      </p:pic>
      <p:cxnSp>
        <p:nvCxnSpPr>
          <p:cNvPr id="45" name="Straight Connector 4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802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CD7EE6-F710-CF13-1BAA-A25AE54E1442}"/>
              </a:ext>
            </a:extLst>
          </p:cNvPr>
          <p:cNvSpPr>
            <a:spLocks noGrp="1"/>
          </p:cNvSpPr>
          <p:nvPr>
            <p:ph type="title"/>
          </p:nvPr>
        </p:nvSpPr>
        <p:spPr/>
        <p:txBody>
          <a:bodyPr>
            <a:normAutofit fontScale="90000"/>
          </a:bodyPr>
          <a:lstStyle/>
          <a:p>
            <a:r>
              <a:rPr lang="fr-FR" sz="4000" dirty="0"/>
              <a:t>Conclusions, description textuelle.</a:t>
            </a:r>
            <a:endParaRPr lang="fr-FR" dirty="0"/>
          </a:p>
        </p:txBody>
      </p:sp>
      <p:sp>
        <p:nvSpPr>
          <p:cNvPr id="3" name="Espace réservé du contenu 2">
            <a:extLst>
              <a:ext uri="{FF2B5EF4-FFF2-40B4-BE49-F238E27FC236}">
                <a16:creationId xmlns:a16="http://schemas.microsoft.com/office/drawing/2014/main" id="{1F25A787-EBD9-4F4B-4488-43A44CB3FA58}"/>
              </a:ext>
            </a:extLst>
          </p:cNvPr>
          <p:cNvSpPr>
            <a:spLocks noGrp="1"/>
          </p:cNvSpPr>
          <p:nvPr>
            <p:ph idx="1"/>
          </p:nvPr>
        </p:nvSpPr>
        <p:spPr/>
        <p:txBody>
          <a:bodyPr/>
          <a:lstStyle/>
          <a:p>
            <a:r>
              <a:rPr lang="fr-FR" dirty="0"/>
              <a:t>Conclusion de cette phase d’analyse en mode agile portant sur l’automatisation de la classification des produits.</a:t>
            </a:r>
          </a:p>
        </p:txBody>
      </p:sp>
      <p:sp>
        <p:nvSpPr>
          <p:cNvPr id="4" name="ZoneTexte 3">
            <a:extLst>
              <a:ext uri="{FF2B5EF4-FFF2-40B4-BE49-F238E27FC236}">
                <a16:creationId xmlns:a16="http://schemas.microsoft.com/office/drawing/2014/main" id="{0F6DFA07-F5FB-A680-3BFD-CB97AFA21DA4}"/>
              </a:ext>
            </a:extLst>
          </p:cNvPr>
          <p:cNvSpPr txBox="1"/>
          <p:nvPr/>
        </p:nvSpPr>
        <p:spPr>
          <a:xfrm>
            <a:off x="3918857" y="3429000"/>
            <a:ext cx="1330037" cy="307777"/>
          </a:xfrm>
          <a:prstGeom prst="rect">
            <a:avLst/>
          </a:prstGeom>
          <a:noFill/>
        </p:spPr>
        <p:txBody>
          <a:bodyPr wrap="square" rtlCol="0">
            <a:spAutoFit/>
          </a:bodyPr>
          <a:lstStyle/>
          <a:p>
            <a:r>
              <a:rPr lang="fr-FR" sz="1400" dirty="0"/>
              <a:t>TF-IDF</a:t>
            </a:r>
          </a:p>
        </p:txBody>
      </p:sp>
      <p:sp>
        <p:nvSpPr>
          <p:cNvPr id="5" name="ZoneTexte 4">
            <a:extLst>
              <a:ext uri="{FF2B5EF4-FFF2-40B4-BE49-F238E27FC236}">
                <a16:creationId xmlns:a16="http://schemas.microsoft.com/office/drawing/2014/main" id="{C062D0DE-5678-46C8-B649-026563B3590C}"/>
              </a:ext>
            </a:extLst>
          </p:cNvPr>
          <p:cNvSpPr txBox="1"/>
          <p:nvPr/>
        </p:nvSpPr>
        <p:spPr>
          <a:xfrm>
            <a:off x="5217226" y="3428999"/>
            <a:ext cx="1330037" cy="307777"/>
          </a:xfrm>
          <a:prstGeom prst="rect">
            <a:avLst/>
          </a:prstGeom>
          <a:noFill/>
        </p:spPr>
        <p:txBody>
          <a:bodyPr wrap="square" rtlCol="0">
            <a:spAutoFit/>
          </a:bodyPr>
          <a:lstStyle/>
          <a:p>
            <a:r>
              <a:rPr lang="fr-FR" sz="1400" dirty="0"/>
              <a:t>Word2Vec</a:t>
            </a:r>
          </a:p>
        </p:txBody>
      </p:sp>
      <p:sp>
        <p:nvSpPr>
          <p:cNvPr id="6" name="ZoneTexte 5">
            <a:extLst>
              <a:ext uri="{FF2B5EF4-FFF2-40B4-BE49-F238E27FC236}">
                <a16:creationId xmlns:a16="http://schemas.microsoft.com/office/drawing/2014/main" id="{B10F4DA4-6632-26AD-E70E-8710CCC5F1A9}"/>
              </a:ext>
            </a:extLst>
          </p:cNvPr>
          <p:cNvSpPr txBox="1"/>
          <p:nvPr/>
        </p:nvSpPr>
        <p:spPr>
          <a:xfrm>
            <a:off x="6943108" y="3428999"/>
            <a:ext cx="1330037" cy="307777"/>
          </a:xfrm>
          <a:prstGeom prst="rect">
            <a:avLst/>
          </a:prstGeom>
          <a:noFill/>
        </p:spPr>
        <p:txBody>
          <a:bodyPr wrap="square" rtlCol="0">
            <a:spAutoFit/>
          </a:bodyPr>
          <a:lstStyle/>
          <a:p>
            <a:r>
              <a:rPr lang="fr-FR" sz="1400" dirty="0"/>
              <a:t>BERT</a:t>
            </a:r>
          </a:p>
        </p:txBody>
      </p:sp>
      <p:sp>
        <p:nvSpPr>
          <p:cNvPr id="7" name="ZoneTexte 6">
            <a:extLst>
              <a:ext uri="{FF2B5EF4-FFF2-40B4-BE49-F238E27FC236}">
                <a16:creationId xmlns:a16="http://schemas.microsoft.com/office/drawing/2014/main" id="{85653A92-287F-A681-43C5-FE3FB65607EC}"/>
              </a:ext>
            </a:extLst>
          </p:cNvPr>
          <p:cNvSpPr txBox="1"/>
          <p:nvPr/>
        </p:nvSpPr>
        <p:spPr>
          <a:xfrm>
            <a:off x="8429501" y="3428999"/>
            <a:ext cx="1330037" cy="307777"/>
          </a:xfrm>
          <a:prstGeom prst="rect">
            <a:avLst/>
          </a:prstGeom>
          <a:noFill/>
        </p:spPr>
        <p:txBody>
          <a:bodyPr wrap="square" rtlCol="0">
            <a:spAutoFit/>
          </a:bodyPr>
          <a:lstStyle/>
          <a:p>
            <a:r>
              <a:rPr lang="fr-FR" sz="1400" dirty="0"/>
              <a:t>USE</a:t>
            </a:r>
          </a:p>
        </p:txBody>
      </p:sp>
      <p:sp>
        <p:nvSpPr>
          <p:cNvPr id="8" name="ZoneTexte 7">
            <a:extLst>
              <a:ext uri="{FF2B5EF4-FFF2-40B4-BE49-F238E27FC236}">
                <a16:creationId xmlns:a16="http://schemas.microsoft.com/office/drawing/2014/main" id="{47D5F447-67DE-3DC8-7128-448A3F9A3617}"/>
              </a:ext>
            </a:extLst>
          </p:cNvPr>
          <p:cNvSpPr txBox="1"/>
          <p:nvPr/>
        </p:nvSpPr>
        <p:spPr>
          <a:xfrm>
            <a:off x="2588820" y="3960622"/>
            <a:ext cx="1330037" cy="307777"/>
          </a:xfrm>
          <a:prstGeom prst="rect">
            <a:avLst/>
          </a:prstGeom>
          <a:noFill/>
        </p:spPr>
        <p:txBody>
          <a:bodyPr wrap="square" rtlCol="0">
            <a:spAutoFit/>
          </a:bodyPr>
          <a:lstStyle/>
          <a:p>
            <a:r>
              <a:rPr lang="fr-FR" sz="1400" dirty="0"/>
              <a:t>ARI</a:t>
            </a:r>
          </a:p>
        </p:txBody>
      </p:sp>
      <p:sp>
        <p:nvSpPr>
          <p:cNvPr id="9" name="ZoneTexte 8">
            <a:extLst>
              <a:ext uri="{FF2B5EF4-FFF2-40B4-BE49-F238E27FC236}">
                <a16:creationId xmlns:a16="http://schemas.microsoft.com/office/drawing/2014/main" id="{885FD883-0917-9556-F8F2-174FDFC033A6}"/>
              </a:ext>
            </a:extLst>
          </p:cNvPr>
          <p:cNvSpPr txBox="1"/>
          <p:nvPr/>
        </p:nvSpPr>
        <p:spPr>
          <a:xfrm>
            <a:off x="2543300" y="4822737"/>
            <a:ext cx="1330037" cy="307777"/>
          </a:xfrm>
          <a:prstGeom prst="rect">
            <a:avLst/>
          </a:prstGeom>
          <a:noFill/>
        </p:spPr>
        <p:txBody>
          <a:bodyPr wrap="square" rtlCol="0">
            <a:spAutoFit/>
          </a:bodyPr>
          <a:lstStyle/>
          <a:p>
            <a:r>
              <a:rPr lang="fr-FR" sz="1400" dirty="0" err="1"/>
              <a:t>Accuracy</a:t>
            </a:r>
            <a:endParaRPr lang="fr-FR" sz="1400" dirty="0"/>
          </a:p>
        </p:txBody>
      </p:sp>
      <p:sp>
        <p:nvSpPr>
          <p:cNvPr id="10" name="ZoneTexte 9">
            <a:extLst>
              <a:ext uri="{FF2B5EF4-FFF2-40B4-BE49-F238E27FC236}">
                <a16:creationId xmlns:a16="http://schemas.microsoft.com/office/drawing/2014/main" id="{3CD63410-7044-6482-2D6B-0153B3A4765C}"/>
              </a:ext>
            </a:extLst>
          </p:cNvPr>
          <p:cNvSpPr txBox="1"/>
          <p:nvPr/>
        </p:nvSpPr>
        <p:spPr>
          <a:xfrm>
            <a:off x="3873338" y="3960621"/>
            <a:ext cx="651162" cy="307777"/>
          </a:xfrm>
          <a:prstGeom prst="rect">
            <a:avLst/>
          </a:prstGeom>
          <a:noFill/>
        </p:spPr>
        <p:txBody>
          <a:bodyPr wrap="square" rtlCol="0">
            <a:spAutoFit/>
          </a:bodyPr>
          <a:lstStyle/>
          <a:p>
            <a:r>
              <a:rPr lang="fr-FR" sz="1400" dirty="0"/>
              <a:t>0.08</a:t>
            </a:r>
          </a:p>
        </p:txBody>
      </p:sp>
      <p:sp>
        <p:nvSpPr>
          <p:cNvPr id="11" name="ZoneTexte 10">
            <a:extLst>
              <a:ext uri="{FF2B5EF4-FFF2-40B4-BE49-F238E27FC236}">
                <a16:creationId xmlns:a16="http://schemas.microsoft.com/office/drawing/2014/main" id="{854695C8-61D7-4E1C-0146-A6206A61EC41}"/>
              </a:ext>
            </a:extLst>
          </p:cNvPr>
          <p:cNvSpPr txBox="1"/>
          <p:nvPr/>
        </p:nvSpPr>
        <p:spPr>
          <a:xfrm>
            <a:off x="5237020" y="3960620"/>
            <a:ext cx="651162" cy="307777"/>
          </a:xfrm>
          <a:prstGeom prst="rect">
            <a:avLst/>
          </a:prstGeom>
          <a:noFill/>
        </p:spPr>
        <p:txBody>
          <a:bodyPr wrap="square" rtlCol="0">
            <a:spAutoFit/>
          </a:bodyPr>
          <a:lstStyle/>
          <a:p>
            <a:r>
              <a:rPr lang="fr-FR" sz="1400" dirty="0"/>
              <a:t>0.25</a:t>
            </a:r>
          </a:p>
        </p:txBody>
      </p:sp>
      <p:sp>
        <p:nvSpPr>
          <p:cNvPr id="12" name="ZoneTexte 11">
            <a:extLst>
              <a:ext uri="{FF2B5EF4-FFF2-40B4-BE49-F238E27FC236}">
                <a16:creationId xmlns:a16="http://schemas.microsoft.com/office/drawing/2014/main" id="{2C148D46-4449-C68B-0B41-23AFE2A4F0AE}"/>
              </a:ext>
            </a:extLst>
          </p:cNvPr>
          <p:cNvSpPr txBox="1"/>
          <p:nvPr/>
        </p:nvSpPr>
        <p:spPr>
          <a:xfrm>
            <a:off x="6901464" y="3960619"/>
            <a:ext cx="651162" cy="307777"/>
          </a:xfrm>
          <a:prstGeom prst="rect">
            <a:avLst/>
          </a:prstGeom>
          <a:noFill/>
        </p:spPr>
        <p:txBody>
          <a:bodyPr wrap="square" rtlCol="0">
            <a:spAutoFit/>
          </a:bodyPr>
          <a:lstStyle/>
          <a:p>
            <a:r>
              <a:rPr lang="fr-FR" sz="1400" dirty="0"/>
              <a:t>0.02</a:t>
            </a:r>
          </a:p>
        </p:txBody>
      </p:sp>
      <p:sp>
        <p:nvSpPr>
          <p:cNvPr id="13" name="ZoneTexte 12">
            <a:extLst>
              <a:ext uri="{FF2B5EF4-FFF2-40B4-BE49-F238E27FC236}">
                <a16:creationId xmlns:a16="http://schemas.microsoft.com/office/drawing/2014/main" id="{7E38600D-69E3-C440-DF59-E3B31B07735F}"/>
              </a:ext>
            </a:extLst>
          </p:cNvPr>
          <p:cNvSpPr txBox="1"/>
          <p:nvPr/>
        </p:nvSpPr>
        <p:spPr>
          <a:xfrm>
            <a:off x="8401725" y="3960618"/>
            <a:ext cx="651162" cy="307777"/>
          </a:xfrm>
          <a:prstGeom prst="rect">
            <a:avLst/>
          </a:prstGeom>
          <a:noFill/>
        </p:spPr>
        <p:txBody>
          <a:bodyPr wrap="square" rtlCol="0">
            <a:spAutoFit/>
          </a:bodyPr>
          <a:lstStyle/>
          <a:p>
            <a:r>
              <a:rPr lang="fr-FR" sz="1400" dirty="0"/>
              <a:t>0.53</a:t>
            </a:r>
          </a:p>
        </p:txBody>
      </p:sp>
      <p:sp>
        <p:nvSpPr>
          <p:cNvPr id="14" name="ZoneTexte 13">
            <a:extLst>
              <a:ext uri="{FF2B5EF4-FFF2-40B4-BE49-F238E27FC236}">
                <a16:creationId xmlns:a16="http://schemas.microsoft.com/office/drawing/2014/main" id="{9219B0CB-24E6-5AD5-0112-4ED8D89850A8}"/>
              </a:ext>
            </a:extLst>
          </p:cNvPr>
          <p:cNvSpPr txBox="1"/>
          <p:nvPr/>
        </p:nvSpPr>
        <p:spPr>
          <a:xfrm>
            <a:off x="3861463" y="4860924"/>
            <a:ext cx="651162" cy="307777"/>
          </a:xfrm>
          <a:prstGeom prst="rect">
            <a:avLst/>
          </a:prstGeom>
          <a:noFill/>
        </p:spPr>
        <p:txBody>
          <a:bodyPr wrap="square" rtlCol="0">
            <a:spAutoFit/>
          </a:bodyPr>
          <a:lstStyle/>
          <a:p>
            <a:r>
              <a:rPr lang="fr-FR" sz="1400" dirty="0"/>
              <a:t>0.85</a:t>
            </a:r>
          </a:p>
        </p:txBody>
      </p:sp>
      <p:sp>
        <p:nvSpPr>
          <p:cNvPr id="15" name="ZoneTexte 14">
            <a:extLst>
              <a:ext uri="{FF2B5EF4-FFF2-40B4-BE49-F238E27FC236}">
                <a16:creationId xmlns:a16="http://schemas.microsoft.com/office/drawing/2014/main" id="{4113867F-96F6-0066-C78D-7DABFCD7D590}"/>
              </a:ext>
            </a:extLst>
          </p:cNvPr>
          <p:cNvSpPr txBox="1"/>
          <p:nvPr/>
        </p:nvSpPr>
        <p:spPr>
          <a:xfrm>
            <a:off x="5237020" y="4860924"/>
            <a:ext cx="651162" cy="307777"/>
          </a:xfrm>
          <a:prstGeom prst="rect">
            <a:avLst/>
          </a:prstGeom>
          <a:noFill/>
        </p:spPr>
        <p:txBody>
          <a:bodyPr wrap="square" rtlCol="0">
            <a:spAutoFit/>
          </a:bodyPr>
          <a:lstStyle/>
          <a:p>
            <a:r>
              <a:rPr lang="fr-FR" sz="1400" dirty="0"/>
              <a:t>0.84</a:t>
            </a:r>
          </a:p>
        </p:txBody>
      </p:sp>
      <p:sp>
        <p:nvSpPr>
          <p:cNvPr id="16" name="ZoneTexte 15">
            <a:extLst>
              <a:ext uri="{FF2B5EF4-FFF2-40B4-BE49-F238E27FC236}">
                <a16:creationId xmlns:a16="http://schemas.microsoft.com/office/drawing/2014/main" id="{1B7D2539-2BB7-A7F3-8E63-13A2CB265C3D}"/>
              </a:ext>
            </a:extLst>
          </p:cNvPr>
          <p:cNvSpPr txBox="1"/>
          <p:nvPr/>
        </p:nvSpPr>
        <p:spPr>
          <a:xfrm>
            <a:off x="6933215" y="4860924"/>
            <a:ext cx="651162" cy="307777"/>
          </a:xfrm>
          <a:prstGeom prst="rect">
            <a:avLst/>
          </a:prstGeom>
          <a:noFill/>
        </p:spPr>
        <p:txBody>
          <a:bodyPr wrap="square" rtlCol="0">
            <a:spAutoFit/>
          </a:bodyPr>
          <a:lstStyle/>
          <a:p>
            <a:r>
              <a:rPr lang="fr-FR" sz="1400" dirty="0"/>
              <a:t>0.47</a:t>
            </a:r>
          </a:p>
        </p:txBody>
      </p:sp>
      <p:sp>
        <p:nvSpPr>
          <p:cNvPr id="17" name="ZoneTexte 16">
            <a:extLst>
              <a:ext uri="{FF2B5EF4-FFF2-40B4-BE49-F238E27FC236}">
                <a16:creationId xmlns:a16="http://schemas.microsoft.com/office/drawing/2014/main" id="{AA0565E4-1D44-8D9E-F95C-76C5CB425D0E}"/>
              </a:ext>
            </a:extLst>
          </p:cNvPr>
          <p:cNvSpPr txBox="1"/>
          <p:nvPr/>
        </p:nvSpPr>
        <p:spPr>
          <a:xfrm>
            <a:off x="8401725" y="4822736"/>
            <a:ext cx="651162" cy="307777"/>
          </a:xfrm>
          <a:prstGeom prst="rect">
            <a:avLst/>
          </a:prstGeom>
          <a:noFill/>
        </p:spPr>
        <p:txBody>
          <a:bodyPr wrap="square" rtlCol="0">
            <a:spAutoFit/>
          </a:bodyPr>
          <a:lstStyle/>
          <a:p>
            <a:r>
              <a:rPr lang="fr-FR" sz="1400" dirty="0"/>
              <a:t>0.93</a:t>
            </a:r>
          </a:p>
        </p:txBody>
      </p:sp>
      <p:cxnSp>
        <p:nvCxnSpPr>
          <p:cNvPr id="19" name="Connecteur droit 18">
            <a:extLst>
              <a:ext uri="{FF2B5EF4-FFF2-40B4-BE49-F238E27FC236}">
                <a16:creationId xmlns:a16="http://schemas.microsoft.com/office/drawing/2014/main" id="{83C9B3C5-74A8-ADEE-685C-8F06A04A0F1F}"/>
              </a:ext>
            </a:extLst>
          </p:cNvPr>
          <p:cNvCxnSpPr/>
          <p:nvPr/>
        </p:nvCxnSpPr>
        <p:spPr>
          <a:xfrm>
            <a:off x="2588820" y="3736776"/>
            <a:ext cx="6757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DC2E1D-7A56-FDDE-206D-A9744544CC29}"/>
              </a:ext>
            </a:extLst>
          </p:cNvPr>
          <p:cNvCxnSpPr/>
          <p:nvPr/>
        </p:nvCxnSpPr>
        <p:spPr>
          <a:xfrm>
            <a:off x="3669475" y="3515096"/>
            <a:ext cx="0" cy="1653605"/>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BF898F-B7DC-8223-7180-7923D33D4D35}"/>
              </a:ext>
            </a:extLst>
          </p:cNvPr>
          <p:cNvSpPr/>
          <p:nvPr/>
        </p:nvSpPr>
        <p:spPr>
          <a:xfrm>
            <a:off x="8273145" y="3428999"/>
            <a:ext cx="906481" cy="186739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4378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12C1915-A139-776A-679C-71C055052DB5}"/>
              </a:ext>
            </a:extLst>
          </p:cNvPr>
          <p:cNvSpPr>
            <a:spLocks noGrp="1"/>
          </p:cNvSpPr>
          <p:nvPr>
            <p:ph type="title"/>
          </p:nvPr>
        </p:nvSpPr>
        <p:spPr>
          <a:xfrm>
            <a:off x="565150" y="770890"/>
            <a:ext cx="7335835" cy="1268984"/>
          </a:xfrm>
        </p:spPr>
        <p:txBody>
          <a:bodyPr>
            <a:normAutofit/>
          </a:bodyPr>
          <a:lstStyle/>
          <a:p>
            <a:pPr>
              <a:lnSpc>
                <a:spcPct val="90000"/>
              </a:lnSpc>
            </a:pPr>
            <a:r>
              <a:rPr lang="fr-FR" sz="2800"/>
              <a:t>Méthodes d’analyse, description graphique.</a:t>
            </a:r>
            <a:br>
              <a:rPr lang="fr-FR" sz="2800"/>
            </a:br>
            <a:endParaRPr lang="fr-FR" sz="2800"/>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5C0C18E2-CDBE-131A-B33E-4F8F9D2C5EF5}"/>
              </a:ext>
            </a:extLst>
          </p:cNvPr>
          <p:cNvGraphicFramePr>
            <a:graphicFrameLocks noGrp="1"/>
          </p:cNvGraphicFramePr>
          <p:nvPr>
            <p:ph idx="1"/>
            <p:extLst>
              <p:ext uri="{D42A27DB-BD31-4B8C-83A1-F6EECF244321}">
                <p14:modId xmlns:p14="http://schemas.microsoft.com/office/powerpoint/2010/main" val="3682062897"/>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74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5CAE65C-0072-E034-CC78-9A81AF503F84}"/>
              </a:ext>
            </a:extLst>
          </p:cNvPr>
          <p:cNvSpPr>
            <a:spLocks noGrp="1"/>
          </p:cNvSpPr>
          <p:nvPr>
            <p:ph type="title"/>
          </p:nvPr>
        </p:nvSpPr>
        <p:spPr>
          <a:xfrm>
            <a:off x="565150" y="770890"/>
            <a:ext cx="5018677" cy="1268984"/>
          </a:xfrm>
        </p:spPr>
        <p:txBody>
          <a:bodyPr>
            <a:normAutofit/>
          </a:bodyPr>
          <a:lstStyle/>
          <a:p>
            <a:r>
              <a:rPr lang="fr-FR" dirty="0"/>
              <a:t>SIFT.</a:t>
            </a:r>
          </a:p>
        </p:txBody>
      </p:sp>
      <p:sp>
        <p:nvSpPr>
          <p:cNvPr id="3" name="Espace réservé du contenu 2">
            <a:extLst>
              <a:ext uri="{FF2B5EF4-FFF2-40B4-BE49-F238E27FC236}">
                <a16:creationId xmlns:a16="http://schemas.microsoft.com/office/drawing/2014/main" id="{3598015C-F0AD-A661-34FB-34EE8129B3DE}"/>
              </a:ext>
            </a:extLst>
          </p:cNvPr>
          <p:cNvSpPr>
            <a:spLocks noGrp="1"/>
          </p:cNvSpPr>
          <p:nvPr>
            <p:ph idx="1"/>
          </p:nvPr>
        </p:nvSpPr>
        <p:spPr>
          <a:xfrm>
            <a:off x="565150" y="2160016"/>
            <a:ext cx="5018677" cy="3601212"/>
          </a:xfrm>
        </p:spPr>
        <p:txBody>
          <a:bodyPr>
            <a:normAutofit fontScale="85000" lnSpcReduction="20000"/>
          </a:bodyPr>
          <a:lstStyle/>
          <a:p>
            <a:r>
              <a:rPr lang="fr-FR" dirty="0"/>
              <a:t>L’algorithme SIFT permet de détecter des points singuliers (</a:t>
            </a:r>
            <a:r>
              <a:rPr lang="fr-FR" dirty="0" err="1"/>
              <a:t>descriptors</a:t>
            </a:r>
            <a:r>
              <a:rPr lang="fr-FR" dirty="0"/>
              <a:t>) dans une image, points qui caractérisent cette image.</a:t>
            </a:r>
          </a:p>
          <a:p>
            <a:r>
              <a:rPr lang="fr-FR" dirty="0"/>
              <a:t>En assemblant ces </a:t>
            </a:r>
            <a:r>
              <a:rPr lang="fr-FR" dirty="0" err="1"/>
              <a:t>descriptors</a:t>
            </a:r>
            <a:r>
              <a:rPr lang="fr-FR" dirty="0"/>
              <a:t> on construit un espace vectoriel dans lequel les vecteurs proches les uns des autres vont être regroupés selon leur vraie catégorie.</a:t>
            </a:r>
          </a:p>
          <a:p>
            <a:r>
              <a:rPr lang="fr-FR" dirty="0"/>
              <a:t>Une série de prétraitements d’image sont nécessaires (passer l’image en noir et blanc par exemple).</a:t>
            </a:r>
          </a:p>
        </p:txBody>
      </p:sp>
      <p:cxnSp>
        <p:nvCxnSpPr>
          <p:cNvPr id="1033" name="Straight Connector 103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35" name="Group 1034">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1036"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8"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1"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Oval 1041">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25402739-2F3D-1CA8-C72F-7D576488B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 b="2"/>
          <a:stretch/>
        </p:blipFill>
        <p:spPr bwMode="auto">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395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DC17A19-E628-EC14-481D-DD5F8FDFD347}"/>
              </a:ext>
            </a:extLst>
          </p:cNvPr>
          <p:cNvSpPr>
            <a:spLocks noGrp="1"/>
          </p:cNvSpPr>
          <p:nvPr>
            <p:ph type="title"/>
          </p:nvPr>
        </p:nvSpPr>
        <p:spPr>
          <a:xfrm>
            <a:off x="565150" y="770889"/>
            <a:ext cx="4541445" cy="1587449"/>
          </a:xfrm>
        </p:spPr>
        <p:txBody>
          <a:bodyPr vert="horz" lIns="91440" tIns="45720" rIns="91440" bIns="45720" rtlCol="0">
            <a:normAutofit/>
          </a:bodyPr>
          <a:lstStyle/>
          <a:p>
            <a:r>
              <a:rPr lang="en-US"/>
              <a:t>SIFT (suite).</a:t>
            </a:r>
          </a:p>
        </p:txBody>
      </p:sp>
      <p:sp>
        <p:nvSpPr>
          <p:cNvPr id="3" name="Espace réservé du contenu 2">
            <a:extLst>
              <a:ext uri="{FF2B5EF4-FFF2-40B4-BE49-F238E27FC236}">
                <a16:creationId xmlns:a16="http://schemas.microsoft.com/office/drawing/2014/main" id="{F3C75B4F-3AC4-D836-BEDC-BE65E8BAEEA3}"/>
              </a:ext>
            </a:extLst>
          </p:cNvPr>
          <p:cNvSpPr>
            <a:spLocks noGrp="1"/>
          </p:cNvSpPr>
          <p:nvPr>
            <p:ph idx="1"/>
          </p:nvPr>
        </p:nvSpPr>
        <p:spPr>
          <a:xfrm>
            <a:off x="6155706" y="817197"/>
            <a:ext cx="5457725" cy="1541148"/>
          </a:xfrm>
        </p:spPr>
        <p:txBody>
          <a:bodyPr vert="horz" lIns="91440" tIns="45720" rIns="91440" bIns="45720" rtlCol="0">
            <a:normAutofit/>
          </a:bodyPr>
          <a:lstStyle/>
          <a:p>
            <a:pPr marL="0" indent="0">
              <a:lnSpc>
                <a:spcPct val="90000"/>
              </a:lnSpc>
              <a:buNone/>
            </a:pPr>
            <a:r>
              <a:rPr lang="en-US" sz="1900" dirty="0"/>
              <a:t>Le </a:t>
            </a:r>
            <a:r>
              <a:rPr lang="en-US" sz="1900" dirty="0" err="1"/>
              <a:t>graphique</a:t>
            </a:r>
            <a:r>
              <a:rPr lang="en-US" sz="1900" dirty="0"/>
              <a:t> ci-</a:t>
            </a:r>
            <a:r>
              <a:rPr lang="en-US" sz="1900" dirty="0" err="1"/>
              <a:t>contre</a:t>
            </a:r>
            <a:r>
              <a:rPr lang="en-US" sz="1900" dirty="0"/>
              <a:t> </a:t>
            </a:r>
            <a:r>
              <a:rPr lang="en-US" sz="1900" dirty="0" err="1"/>
              <a:t>montre</a:t>
            </a:r>
            <a:r>
              <a:rPr lang="en-US" sz="1900" dirty="0"/>
              <a:t> la </a:t>
            </a:r>
            <a:r>
              <a:rPr lang="en-US" sz="1900" dirty="0" err="1"/>
              <a:t>capacité</a:t>
            </a:r>
            <a:r>
              <a:rPr lang="en-US" sz="1900" dirty="0"/>
              <a:t> de </a:t>
            </a:r>
            <a:r>
              <a:rPr lang="en-US" sz="1900" dirty="0" err="1"/>
              <a:t>l’algorithme</a:t>
            </a:r>
            <a:r>
              <a:rPr lang="en-US" sz="1900" dirty="0"/>
              <a:t> </a:t>
            </a:r>
            <a:r>
              <a:rPr lang="en-US" sz="1900" dirty="0" err="1"/>
              <a:t>à</a:t>
            </a:r>
            <a:r>
              <a:rPr lang="en-US" sz="1900" dirty="0"/>
              <a:t> </a:t>
            </a:r>
            <a:r>
              <a:rPr lang="en-US" sz="1900" dirty="0" err="1"/>
              <a:t>regrouper</a:t>
            </a:r>
            <a:r>
              <a:rPr lang="en-US" sz="1900" dirty="0"/>
              <a:t> les images </a:t>
            </a:r>
            <a:r>
              <a:rPr lang="en-US" sz="1900" dirty="0" err="1"/>
              <a:t>selon</a:t>
            </a:r>
            <a:r>
              <a:rPr lang="en-US" sz="1900" dirty="0"/>
              <a:t> les varies classes.</a:t>
            </a:r>
          </a:p>
          <a:p>
            <a:pPr marL="0" indent="0">
              <a:lnSpc>
                <a:spcPct val="90000"/>
              </a:lnSpc>
              <a:buNone/>
            </a:pPr>
            <a:r>
              <a:rPr lang="en-US" sz="1900" dirty="0"/>
              <a:t>On constate que les clusters </a:t>
            </a:r>
            <a:r>
              <a:rPr lang="en-US" sz="1900" dirty="0" err="1"/>
              <a:t>sont</a:t>
            </a:r>
            <a:r>
              <a:rPr lang="en-US" sz="1900" dirty="0"/>
              <a:t> </a:t>
            </a:r>
            <a:r>
              <a:rPr lang="en-US" sz="1900" dirty="0" err="1"/>
              <a:t>plutôt</a:t>
            </a:r>
            <a:r>
              <a:rPr lang="en-US" sz="1900" dirty="0"/>
              <a:t> </a:t>
            </a:r>
            <a:r>
              <a:rPr lang="en-US" sz="1900" dirty="0" err="1"/>
              <a:t>imparfaits</a:t>
            </a:r>
            <a:r>
              <a:rPr lang="en-US" sz="1900" dirty="0"/>
              <a:t>, </a:t>
            </a:r>
            <a:r>
              <a:rPr lang="en-US" sz="1900" dirty="0" err="1"/>
              <a:t>ce</a:t>
            </a:r>
            <a:r>
              <a:rPr lang="en-US" sz="1900" dirty="0"/>
              <a:t> que </a:t>
            </a:r>
            <a:r>
              <a:rPr lang="en-US" sz="1900" dirty="0" err="1"/>
              <a:t>confirme</a:t>
            </a:r>
            <a:r>
              <a:rPr lang="en-US" sz="1900" dirty="0"/>
              <a:t> </a:t>
            </a:r>
            <a:r>
              <a:rPr lang="en-US" sz="1900" dirty="0" err="1"/>
              <a:t>l’ARI</a:t>
            </a:r>
            <a:r>
              <a:rPr lang="en-US" sz="1900" dirty="0"/>
              <a:t> de 0.206.</a:t>
            </a:r>
          </a:p>
        </p:txBody>
      </p:sp>
      <p:pic>
        <p:nvPicPr>
          <p:cNvPr id="5" name="Image 4" descr="Une image contenant capture d’écran, texte&#10;&#10;Description générée automatiquement">
            <a:extLst>
              <a:ext uri="{FF2B5EF4-FFF2-40B4-BE49-F238E27FC236}">
                <a16:creationId xmlns:a16="http://schemas.microsoft.com/office/drawing/2014/main" id="{246C0453-14E5-A054-4F8A-15DCC2903AB4}"/>
              </a:ext>
            </a:extLst>
          </p:cNvPr>
          <p:cNvPicPr>
            <a:picLocks noChangeAspect="1"/>
          </p:cNvPicPr>
          <p:nvPr/>
        </p:nvPicPr>
        <p:blipFill rotWithShape="1">
          <a:blip r:embed="rId2"/>
          <a:srcRect l="2484" r="781"/>
          <a:stretch/>
        </p:blipFill>
        <p:spPr>
          <a:xfrm>
            <a:off x="1033439" y="2691637"/>
            <a:ext cx="4566273" cy="3186265"/>
          </a:xfrm>
          <a:prstGeom prst="rect">
            <a:avLst/>
          </a:prstGeom>
        </p:spPr>
      </p:pic>
      <p:pic>
        <p:nvPicPr>
          <p:cNvPr id="7" name="Image 6" descr="Une image contenant texte, capture d’écran, diagramme&#10;&#10;Description générée automatiquement">
            <a:extLst>
              <a:ext uri="{FF2B5EF4-FFF2-40B4-BE49-F238E27FC236}">
                <a16:creationId xmlns:a16="http://schemas.microsoft.com/office/drawing/2014/main" id="{73A303E5-A76E-B54E-5854-C1B17FF8884E}"/>
              </a:ext>
            </a:extLst>
          </p:cNvPr>
          <p:cNvPicPr>
            <a:picLocks noChangeAspect="1"/>
          </p:cNvPicPr>
          <p:nvPr/>
        </p:nvPicPr>
        <p:blipFill rotWithShape="1">
          <a:blip r:embed="rId3"/>
          <a:srcRect l="4640"/>
          <a:stretch/>
        </p:blipFill>
        <p:spPr>
          <a:xfrm>
            <a:off x="6588931" y="2691637"/>
            <a:ext cx="4569056" cy="3186265"/>
          </a:xfrm>
          <a:prstGeom prst="rect">
            <a:avLst/>
          </a:prstGeom>
        </p:spPr>
      </p:pic>
      <p:grpSp>
        <p:nvGrpSpPr>
          <p:cNvPr id="55" name="Group 54">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6"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1" name="Straight Connector 60">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2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D37E22-1260-C949-3B44-3DD84D9329C7}"/>
              </a:ext>
            </a:extLst>
          </p:cNvPr>
          <p:cNvSpPr>
            <a:spLocks noGrp="1"/>
          </p:cNvSpPr>
          <p:nvPr>
            <p:ph type="title"/>
          </p:nvPr>
        </p:nvSpPr>
        <p:spPr>
          <a:xfrm>
            <a:off x="565150" y="770889"/>
            <a:ext cx="4541445" cy="1587449"/>
          </a:xfrm>
        </p:spPr>
        <p:txBody>
          <a:bodyPr>
            <a:normAutofit/>
          </a:bodyPr>
          <a:lstStyle/>
          <a:p>
            <a:r>
              <a:rPr lang="fr-FR" dirty="0"/>
              <a:t>VGG16.</a:t>
            </a:r>
          </a:p>
        </p:txBody>
      </p:sp>
      <p:sp>
        <p:nvSpPr>
          <p:cNvPr id="3" name="Espace réservé du contenu 2">
            <a:extLst>
              <a:ext uri="{FF2B5EF4-FFF2-40B4-BE49-F238E27FC236}">
                <a16:creationId xmlns:a16="http://schemas.microsoft.com/office/drawing/2014/main" id="{FE28A612-41E0-DEFE-D75B-9D3D83D20D14}"/>
              </a:ext>
            </a:extLst>
          </p:cNvPr>
          <p:cNvSpPr>
            <a:spLocks noGrp="1"/>
          </p:cNvSpPr>
          <p:nvPr>
            <p:ph idx="1"/>
          </p:nvPr>
        </p:nvSpPr>
        <p:spPr>
          <a:xfrm>
            <a:off x="6155706" y="817197"/>
            <a:ext cx="5457725" cy="1541148"/>
          </a:xfrm>
        </p:spPr>
        <p:txBody>
          <a:bodyPr>
            <a:normAutofit/>
          </a:bodyPr>
          <a:lstStyle/>
          <a:p>
            <a:pPr>
              <a:lnSpc>
                <a:spcPct val="90000"/>
              </a:lnSpc>
            </a:pPr>
            <a:r>
              <a:rPr lang="fr-FR" sz="1700" dirty="0"/>
              <a:t>VGG16 est un modèle pré entrainé comme on a pu le voir déjà avec les modèles BERT ou USE.</a:t>
            </a:r>
          </a:p>
          <a:p>
            <a:pPr>
              <a:lnSpc>
                <a:spcPct val="90000"/>
              </a:lnSpc>
            </a:pPr>
            <a:r>
              <a:rPr lang="fr-FR" sz="1700" dirty="0"/>
              <a:t>Plusieurs pré traitements sont nécessaires pour formater les vecteurs conformément au modèle.</a:t>
            </a:r>
          </a:p>
          <a:p>
            <a:pPr>
              <a:lnSpc>
                <a:spcPct val="90000"/>
              </a:lnSpc>
            </a:pPr>
            <a:endParaRPr lang="fr-FR" sz="1700" dirty="0"/>
          </a:p>
        </p:txBody>
      </p:sp>
      <p:pic>
        <p:nvPicPr>
          <p:cNvPr id="7" name="Image 6" descr="Une image contenant texte, capture d’écran, diagramme&#10;&#10;Description générée automatiquement">
            <a:extLst>
              <a:ext uri="{FF2B5EF4-FFF2-40B4-BE49-F238E27FC236}">
                <a16:creationId xmlns:a16="http://schemas.microsoft.com/office/drawing/2014/main" id="{29561512-3DD7-B3A9-925F-A544C769141F}"/>
              </a:ext>
            </a:extLst>
          </p:cNvPr>
          <p:cNvPicPr>
            <a:picLocks noChangeAspect="1"/>
          </p:cNvPicPr>
          <p:nvPr/>
        </p:nvPicPr>
        <p:blipFill>
          <a:blip r:embed="rId2"/>
          <a:stretch>
            <a:fillRect/>
          </a:stretch>
        </p:blipFill>
        <p:spPr>
          <a:xfrm>
            <a:off x="1103892" y="2691637"/>
            <a:ext cx="4425368" cy="3186265"/>
          </a:xfrm>
          <a:prstGeom prst="rect">
            <a:avLst/>
          </a:prstGeom>
        </p:spPr>
      </p:pic>
      <p:pic>
        <p:nvPicPr>
          <p:cNvPr id="5" name="Image 4" descr="Une image contenant capture d’écran, texte, diagramme, ligne&#10;&#10;Description générée automatiquement">
            <a:extLst>
              <a:ext uri="{FF2B5EF4-FFF2-40B4-BE49-F238E27FC236}">
                <a16:creationId xmlns:a16="http://schemas.microsoft.com/office/drawing/2014/main" id="{31AB2460-8064-6F25-11F6-47F01A00CE8C}"/>
              </a:ext>
            </a:extLst>
          </p:cNvPr>
          <p:cNvPicPr>
            <a:picLocks noChangeAspect="1"/>
          </p:cNvPicPr>
          <p:nvPr/>
        </p:nvPicPr>
        <p:blipFill>
          <a:blip r:embed="rId3"/>
          <a:stretch>
            <a:fillRect/>
          </a:stretch>
        </p:blipFill>
        <p:spPr>
          <a:xfrm>
            <a:off x="6605655" y="2691637"/>
            <a:ext cx="4535608" cy="3186265"/>
          </a:xfrm>
          <a:prstGeom prst="rect">
            <a:avLst/>
          </a:prstGeom>
        </p:spPr>
      </p:pic>
      <p:grpSp>
        <p:nvGrpSpPr>
          <p:cNvPr id="14" name="Group 13">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48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5F1ED0-1E54-76B2-82B7-14BCAA65303C}"/>
              </a:ext>
            </a:extLst>
          </p:cNvPr>
          <p:cNvSpPr>
            <a:spLocks noGrp="1"/>
          </p:cNvSpPr>
          <p:nvPr>
            <p:ph type="title"/>
          </p:nvPr>
        </p:nvSpPr>
        <p:spPr>
          <a:xfrm>
            <a:off x="565151" y="770890"/>
            <a:ext cx="4133559" cy="1268984"/>
          </a:xfrm>
        </p:spPr>
        <p:txBody>
          <a:bodyPr>
            <a:normAutofit/>
          </a:bodyPr>
          <a:lstStyle/>
          <a:p>
            <a:r>
              <a:rPr lang="fr-FR" dirty="0"/>
              <a:t>VGG16 (suite).</a:t>
            </a:r>
          </a:p>
        </p:txBody>
      </p:sp>
      <p:sp>
        <p:nvSpPr>
          <p:cNvPr id="3" name="Espace réservé du contenu 2">
            <a:extLst>
              <a:ext uri="{FF2B5EF4-FFF2-40B4-BE49-F238E27FC236}">
                <a16:creationId xmlns:a16="http://schemas.microsoft.com/office/drawing/2014/main" id="{1A0FAE92-BFBC-8137-D777-2E829F413353}"/>
              </a:ext>
            </a:extLst>
          </p:cNvPr>
          <p:cNvSpPr>
            <a:spLocks noGrp="1"/>
          </p:cNvSpPr>
          <p:nvPr>
            <p:ph idx="1"/>
          </p:nvPr>
        </p:nvSpPr>
        <p:spPr>
          <a:xfrm>
            <a:off x="565151" y="2160016"/>
            <a:ext cx="4133559" cy="3601212"/>
          </a:xfrm>
        </p:spPr>
        <p:txBody>
          <a:bodyPr>
            <a:normAutofit/>
          </a:bodyPr>
          <a:lstStyle/>
          <a:p>
            <a:r>
              <a:rPr lang="fr-FR" dirty="0"/>
              <a:t>Le calcul de l’ARI nous donne 0.37. </a:t>
            </a:r>
          </a:p>
          <a:p>
            <a:r>
              <a:rPr lang="fr-FR" dirty="0"/>
              <a:t>Néanmoins, on peut améliorer ce score en travaillant avec une méthode supervisée.</a:t>
            </a:r>
          </a:p>
          <a:p>
            <a:r>
              <a:rPr lang="fr-FR" dirty="0"/>
              <a:t>Et en faisant un </a:t>
            </a:r>
            <a:r>
              <a:rPr lang="fr-FR" dirty="0" err="1"/>
              <a:t>feature</a:t>
            </a:r>
            <a:r>
              <a:rPr lang="fr-FR" dirty="0"/>
              <a:t> engineering.</a:t>
            </a:r>
          </a:p>
          <a:p>
            <a:endParaRPr lang="fr-FR" dirty="0"/>
          </a:p>
        </p:txBody>
      </p:sp>
      <p:pic>
        <p:nvPicPr>
          <p:cNvPr id="5" name="Image 4" descr="Une image contenant capture d’écran, carré, motif, Rectangle&#10;&#10;Description générée automatiquement">
            <a:extLst>
              <a:ext uri="{FF2B5EF4-FFF2-40B4-BE49-F238E27FC236}">
                <a16:creationId xmlns:a16="http://schemas.microsoft.com/office/drawing/2014/main" id="{A7FD4278-1869-C7FC-4E90-F9931D805250}"/>
              </a:ext>
            </a:extLst>
          </p:cNvPr>
          <p:cNvPicPr>
            <a:picLocks noChangeAspect="1"/>
          </p:cNvPicPr>
          <p:nvPr/>
        </p:nvPicPr>
        <p:blipFill>
          <a:blip r:embed="rId2"/>
          <a:stretch>
            <a:fillRect/>
          </a:stretch>
        </p:blipFill>
        <p:spPr>
          <a:xfrm>
            <a:off x="5106596" y="884622"/>
            <a:ext cx="6430513" cy="5080104"/>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26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D1EE30B-6435-2B4E-545A-C1F435B23E64}"/>
              </a:ext>
            </a:extLst>
          </p:cNvPr>
          <p:cNvSpPr>
            <a:spLocks noGrp="1"/>
          </p:cNvSpPr>
          <p:nvPr>
            <p:ph type="title"/>
          </p:nvPr>
        </p:nvSpPr>
        <p:spPr>
          <a:xfrm>
            <a:off x="565150" y="770889"/>
            <a:ext cx="4541445" cy="1587449"/>
          </a:xfrm>
        </p:spPr>
        <p:txBody>
          <a:bodyPr>
            <a:normAutofit/>
          </a:bodyPr>
          <a:lstStyle/>
          <a:p>
            <a:pPr>
              <a:lnSpc>
                <a:spcPct val="90000"/>
              </a:lnSpc>
            </a:pPr>
            <a:r>
              <a:rPr lang="fr-FR" sz="2500" dirty="0"/>
              <a:t>Mise en place d’une classification supervisée avec data augmentation.</a:t>
            </a:r>
          </a:p>
        </p:txBody>
      </p:sp>
      <p:sp>
        <p:nvSpPr>
          <p:cNvPr id="3" name="Espace réservé du contenu 2">
            <a:extLst>
              <a:ext uri="{FF2B5EF4-FFF2-40B4-BE49-F238E27FC236}">
                <a16:creationId xmlns:a16="http://schemas.microsoft.com/office/drawing/2014/main" id="{782EB2DE-9460-28B4-9E6E-20A5E8428E1A}"/>
              </a:ext>
            </a:extLst>
          </p:cNvPr>
          <p:cNvSpPr>
            <a:spLocks noGrp="1"/>
          </p:cNvSpPr>
          <p:nvPr>
            <p:ph idx="1"/>
          </p:nvPr>
        </p:nvSpPr>
        <p:spPr>
          <a:xfrm>
            <a:off x="6155706" y="817197"/>
            <a:ext cx="5457725" cy="1541148"/>
          </a:xfrm>
        </p:spPr>
        <p:txBody>
          <a:bodyPr>
            <a:normAutofit fontScale="92500" lnSpcReduction="20000"/>
          </a:bodyPr>
          <a:lstStyle/>
          <a:p>
            <a:pPr>
              <a:lnSpc>
                <a:spcPct val="90000"/>
              </a:lnSpc>
            </a:pPr>
            <a:r>
              <a:rPr lang="fr-FR" dirty="0"/>
              <a:t>On construit un </a:t>
            </a:r>
            <a:r>
              <a:rPr lang="fr-FR" dirty="0" err="1"/>
              <a:t>dataframe</a:t>
            </a:r>
            <a:r>
              <a:rPr lang="fr-FR" dirty="0"/>
              <a:t> pour ne conserver que les données pertinentes pour cette phase d’analyse.</a:t>
            </a:r>
          </a:p>
          <a:p>
            <a:pPr>
              <a:lnSpc>
                <a:spcPct val="90000"/>
              </a:lnSpc>
            </a:pPr>
            <a:r>
              <a:rPr lang="fr-FR" dirty="0"/>
              <a:t>On a 150 entrées par catégorie.</a:t>
            </a:r>
          </a:p>
        </p:txBody>
      </p:sp>
      <p:pic>
        <p:nvPicPr>
          <p:cNvPr id="7" name="Image 6" descr="Une image contenant texte, capture d’écran, Police, nombre&#10;&#10;Description générée automatiquement">
            <a:extLst>
              <a:ext uri="{FF2B5EF4-FFF2-40B4-BE49-F238E27FC236}">
                <a16:creationId xmlns:a16="http://schemas.microsoft.com/office/drawing/2014/main" id="{14F85C14-1684-524B-B7CD-8CDD1D78018E}"/>
              </a:ext>
            </a:extLst>
          </p:cNvPr>
          <p:cNvPicPr>
            <a:picLocks noChangeAspect="1"/>
          </p:cNvPicPr>
          <p:nvPr/>
        </p:nvPicPr>
        <p:blipFill>
          <a:blip r:embed="rId2"/>
          <a:stretch>
            <a:fillRect/>
          </a:stretch>
        </p:blipFill>
        <p:spPr>
          <a:xfrm>
            <a:off x="846602" y="2691637"/>
            <a:ext cx="4939947" cy="3186265"/>
          </a:xfrm>
          <a:prstGeom prst="rect">
            <a:avLst/>
          </a:prstGeom>
        </p:spPr>
      </p:pic>
      <p:pic>
        <p:nvPicPr>
          <p:cNvPr id="5" name="Image 4" descr="Une image contenant texte, Police, reçu, blanc&#10;&#10;Description générée automatiquement">
            <a:extLst>
              <a:ext uri="{FF2B5EF4-FFF2-40B4-BE49-F238E27FC236}">
                <a16:creationId xmlns:a16="http://schemas.microsoft.com/office/drawing/2014/main" id="{CAC5D1F8-87DE-D18D-DD5B-ED52449D842C}"/>
              </a:ext>
            </a:extLst>
          </p:cNvPr>
          <p:cNvPicPr>
            <a:picLocks noChangeAspect="1"/>
          </p:cNvPicPr>
          <p:nvPr/>
        </p:nvPicPr>
        <p:blipFill>
          <a:blip r:embed="rId3"/>
          <a:stretch>
            <a:fillRect/>
          </a:stretch>
        </p:blipFill>
        <p:spPr>
          <a:xfrm>
            <a:off x="6208530" y="3858381"/>
            <a:ext cx="5329858" cy="852777"/>
          </a:xfrm>
          <a:prstGeom prst="rect">
            <a:avLst/>
          </a:prstGeom>
        </p:spPr>
      </p:pic>
      <p:grpSp>
        <p:nvGrpSpPr>
          <p:cNvPr id="25" name="Group 24">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6"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9FC19346-2A60-3746-1599-9EADE3F68D8F}"/>
              </a:ext>
            </a:extLst>
          </p:cNvPr>
          <p:cNvSpPr txBox="1"/>
          <p:nvPr/>
        </p:nvSpPr>
        <p:spPr>
          <a:xfrm>
            <a:off x="6543675" y="3368695"/>
            <a:ext cx="5069756" cy="261610"/>
          </a:xfrm>
          <a:prstGeom prst="rect">
            <a:avLst/>
          </a:prstGeom>
          <a:noFill/>
        </p:spPr>
        <p:txBody>
          <a:bodyPr wrap="square" rtlCol="0">
            <a:spAutoFit/>
          </a:bodyPr>
          <a:lstStyle/>
          <a:p>
            <a:r>
              <a:rPr lang="fr-FR" sz="1100" b="1" dirty="0" err="1"/>
              <a:t>Dataframe</a:t>
            </a:r>
            <a:r>
              <a:rPr lang="fr-FR" sz="1100" b="1" dirty="0"/>
              <a:t> à partir duquel on conduit les analyses</a:t>
            </a:r>
          </a:p>
        </p:txBody>
      </p:sp>
    </p:spTree>
    <p:extLst>
      <p:ext uri="{BB962C8B-B14F-4D97-AF65-F5344CB8AC3E}">
        <p14:creationId xmlns:p14="http://schemas.microsoft.com/office/powerpoint/2010/main" val="265648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CE06059-9EFA-6A7D-A115-438694EB6563}"/>
              </a:ext>
            </a:extLst>
          </p:cNvPr>
          <p:cNvSpPr>
            <a:spLocks noGrp="1"/>
          </p:cNvSpPr>
          <p:nvPr>
            <p:ph type="title"/>
          </p:nvPr>
        </p:nvSpPr>
        <p:spPr>
          <a:xfrm>
            <a:off x="565151" y="770889"/>
            <a:ext cx="4133560" cy="3395469"/>
          </a:xfrm>
        </p:spPr>
        <p:txBody>
          <a:bodyPr>
            <a:normAutofit/>
          </a:bodyPr>
          <a:lstStyle/>
          <a:p>
            <a:pPr>
              <a:lnSpc>
                <a:spcPct val="90000"/>
              </a:lnSpc>
            </a:pPr>
            <a:r>
              <a:rPr lang="fr-FR" sz="3400" dirty="0"/>
              <a:t>Mise en place d’une classification supervisée avec data augmentation (suite).</a:t>
            </a:r>
          </a:p>
        </p:txBody>
      </p:sp>
      <p:cxnSp>
        <p:nvCxnSpPr>
          <p:cNvPr id="20"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Espace réservé du contenu 2">
            <a:extLst>
              <a:ext uri="{FF2B5EF4-FFF2-40B4-BE49-F238E27FC236}">
                <a16:creationId xmlns:a16="http://schemas.microsoft.com/office/drawing/2014/main" id="{52A4DB17-B3EF-2226-5787-CDDE0A55A2BE}"/>
              </a:ext>
            </a:extLst>
          </p:cNvPr>
          <p:cNvGraphicFramePr>
            <a:graphicFrameLocks noGrp="1"/>
          </p:cNvGraphicFramePr>
          <p:nvPr>
            <p:ph idx="1"/>
            <p:extLst>
              <p:ext uri="{D42A27DB-BD31-4B8C-83A1-F6EECF244321}">
                <p14:modId xmlns:p14="http://schemas.microsoft.com/office/powerpoint/2010/main" val="934580820"/>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0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B5BE9E-0D85-8042-ECE5-45DEFA134EAE}"/>
              </a:ext>
            </a:extLst>
          </p:cNvPr>
          <p:cNvSpPr>
            <a:spLocks noGrp="1"/>
          </p:cNvSpPr>
          <p:nvPr>
            <p:ph type="title"/>
          </p:nvPr>
        </p:nvSpPr>
        <p:spPr>
          <a:xfrm>
            <a:off x="565151" y="770890"/>
            <a:ext cx="4133559" cy="1268984"/>
          </a:xfrm>
        </p:spPr>
        <p:txBody>
          <a:bodyPr>
            <a:normAutofit/>
          </a:bodyPr>
          <a:lstStyle/>
          <a:p>
            <a:pPr>
              <a:lnSpc>
                <a:spcPct val="90000"/>
              </a:lnSpc>
            </a:pPr>
            <a:r>
              <a:rPr lang="fr-FR" sz="1900"/>
              <a:t>Mise en place d’une classification supervisée avec data augmentation (suite).</a:t>
            </a:r>
          </a:p>
        </p:txBody>
      </p:sp>
      <p:sp>
        <p:nvSpPr>
          <p:cNvPr id="3" name="Espace réservé du contenu 2">
            <a:extLst>
              <a:ext uri="{FF2B5EF4-FFF2-40B4-BE49-F238E27FC236}">
                <a16:creationId xmlns:a16="http://schemas.microsoft.com/office/drawing/2014/main" id="{AA0587C0-720F-D852-819D-05B059F48770}"/>
              </a:ext>
            </a:extLst>
          </p:cNvPr>
          <p:cNvSpPr>
            <a:spLocks noGrp="1"/>
          </p:cNvSpPr>
          <p:nvPr>
            <p:ph idx="1"/>
          </p:nvPr>
        </p:nvSpPr>
        <p:spPr>
          <a:xfrm>
            <a:off x="565151" y="2160016"/>
            <a:ext cx="4133559" cy="3601212"/>
          </a:xfrm>
        </p:spPr>
        <p:txBody>
          <a:bodyPr>
            <a:normAutofit/>
          </a:bodyPr>
          <a:lstStyle/>
          <a:p>
            <a:pPr>
              <a:lnSpc>
                <a:spcPct val="90000"/>
              </a:lnSpc>
            </a:pPr>
            <a:r>
              <a:rPr lang="fr-FR" sz="1400" dirty="0"/>
              <a:t>La phase d’entrainement montre un score « </a:t>
            </a:r>
            <a:r>
              <a:rPr lang="fr-FR" sz="1400" dirty="0" err="1"/>
              <a:t>accuracy</a:t>
            </a:r>
            <a:r>
              <a:rPr lang="fr-FR" sz="1400" dirty="0"/>
              <a:t> » nettement amélioré par rapport à la version du modèle précédent.</a:t>
            </a:r>
          </a:p>
          <a:p>
            <a:pPr>
              <a:lnSpc>
                <a:spcPct val="90000"/>
              </a:lnSpc>
            </a:pPr>
            <a:r>
              <a:rPr lang="fr-FR" sz="1400" dirty="0"/>
              <a:t>Pour l’</a:t>
            </a:r>
            <a:r>
              <a:rPr lang="fr-FR" sz="1400" dirty="0" err="1"/>
              <a:t>epoch</a:t>
            </a:r>
            <a:r>
              <a:rPr lang="fr-FR" sz="1400" dirty="0"/>
              <a:t> optimal, </a:t>
            </a:r>
            <a:r>
              <a:rPr lang="fr-FR" sz="1400" dirty="0" err="1"/>
              <a:t>accuracy</a:t>
            </a:r>
            <a:r>
              <a:rPr lang="fr-FR" sz="1400" dirty="0"/>
              <a:t>:</a:t>
            </a:r>
          </a:p>
          <a:p>
            <a:pPr lvl="1">
              <a:lnSpc>
                <a:spcPct val="90000"/>
              </a:lnSpc>
            </a:pPr>
            <a:r>
              <a:rPr lang="fr-FR" sz="1400" dirty="0"/>
              <a:t>Pour le </a:t>
            </a:r>
            <a:r>
              <a:rPr lang="fr-FR" sz="1400" dirty="0" err="1"/>
              <a:t>dataset</a:t>
            </a:r>
            <a:r>
              <a:rPr lang="fr-FR" sz="1400" dirty="0"/>
              <a:t> de validation: 0.78</a:t>
            </a:r>
          </a:p>
          <a:p>
            <a:pPr lvl="1">
              <a:lnSpc>
                <a:spcPct val="90000"/>
              </a:lnSpc>
            </a:pPr>
            <a:r>
              <a:rPr lang="fr-FR" sz="1400" dirty="0"/>
              <a:t>Pour le </a:t>
            </a:r>
            <a:r>
              <a:rPr lang="fr-FR" sz="1400" dirty="0" err="1"/>
              <a:t>dataset</a:t>
            </a:r>
            <a:r>
              <a:rPr lang="fr-FR" sz="1400" dirty="0"/>
              <a:t> d’entrainement: 0.90</a:t>
            </a:r>
          </a:p>
          <a:p>
            <a:pPr>
              <a:lnSpc>
                <a:spcPct val="90000"/>
              </a:lnSpc>
            </a:pPr>
            <a:r>
              <a:rPr lang="fr-FR" sz="1400" dirty="0"/>
              <a:t>Les poids recalculés à chaque </a:t>
            </a:r>
            <a:r>
              <a:rPr lang="fr-FR" sz="1400" dirty="0" err="1"/>
              <a:t>epoch</a:t>
            </a:r>
            <a:r>
              <a:rPr lang="fr-FR" sz="1400" dirty="0"/>
              <a:t> donnent une diminution de la fonction d’erreur.</a:t>
            </a:r>
          </a:p>
          <a:p>
            <a:pPr>
              <a:lnSpc>
                <a:spcPct val="90000"/>
              </a:lnSpc>
            </a:pPr>
            <a:r>
              <a:rPr lang="fr-FR" sz="1400" dirty="0"/>
              <a:t>L’ajustement des poids permet un score d’</a:t>
            </a:r>
            <a:r>
              <a:rPr lang="fr-FR" sz="1400" dirty="0" err="1"/>
              <a:t>accuracy</a:t>
            </a:r>
            <a:r>
              <a:rPr lang="fr-FR" sz="1400" dirty="0"/>
              <a:t> qui s’améliore.</a:t>
            </a:r>
          </a:p>
          <a:p>
            <a:pPr>
              <a:lnSpc>
                <a:spcPct val="90000"/>
              </a:lnSpc>
            </a:pPr>
            <a:r>
              <a:rPr lang="fr-FR" sz="1400" dirty="0"/>
              <a:t>On a l’ajustement optimal pour l’</a:t>
            </a:r>
            <a:r>
              <a:rPr lang="fr-FR" sz="1400" dirty="0" err="1"/>
              <a:t>epoch</a:t>
            </a:r>
            <a:r>
              <a:rPr lang="fr-FR" sz="1400" dirty="0"/>
              <a:t> n°4 à partir duquel la fonction d’erreur ne s’améliore plus.</a:t>
            </a:r>
          </a:p>
        </p:txBody>
      </p:sp>
      <p:pic>
        <p:nvPicPr>
          <p:cNvPr id="5" name="Image 4" descr="Une image contenant ligne, Tracé, diagramme, texte&#10;&#10;Description générée automatiquement">
            <a:extLst>
              <a:ext uri="{FF2B5EF4-FFF2-40B4-BE49-F238E27FC236}">
                <a16:creationId xmlns:a16="http://schemas.microsoft.com/office/drawing/2014/main" id="{4EC37727-1622-2B2C-C5AE-FC343ED422D9}"/>
              </a:ext>
            </a:extLst>
          </p:cNvPr>
          <p:cNvPicPr>
            <a:picLocks noChangeAspect="1"/>
          </p:cNvPicPr>
          <p:nvPr/>
        </p:nvPicPr>
        <p:blipFill>
          <a:blip r:embed="rId2"/>
          <a:stretch>
            <a:fillRect/>
          </a:stretch>
        </p:blipFill>
        <p:spPr>
          <a:xfrm>
            <a:off x="5106596" y="1849199"/>
            <a:ext cx="6430513" cy="3150950"/>
          </a:xfrm>
          <a:prstGeom prst="rect">
            <a:avLst/>
          </a:prstGeom>
        </p:spPr>
      </p:pic>
      <p:grpSp>
        <p:nvGrpSpPr>
          <p:cNvPr id="45" name="Group 44">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6"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1" name="Straight Connector 50">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92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D9FFF9-6B55-9F55-5115-8A681B3F9FAF}"/>
              </a:ext>
            </a:extLst>
          </p:cNvPr>
          <p:cNvSpPr>
            <a:spLocks noGrp="1"/>
          </p:cNvSpPr>
          <p:nvPr>
            <p:ph type="title"/>
          </p:nvPr>
        </p:nvSpPr>
        <p:spPr>
          <a:xfrm>
            <a:off x="565150" y="770889"/>
            <a:ext cx="4541445" cy="1587449"/>
          </a:xfrm>
        </p:spPr>
        <p:txBody>
          <a:bodyPr>
            <a:normAutofit/>
          </a:bodyPr>
          <a:lstStyle/>
          <a:p>
            <a:pPr>
              <a:lnSpc>
                <a:spcPct val="90000"/>
              </a:lnSpc>
            </a:pPr>
            <a:r>
              <a:rPr lang="fr-FR" sz="2500" dirty="0"/>
              <a:t>Test de collecte de produits à base de “champagne”.</a:t>
            </a:r>
            <a:br>
              <a:rPr lang="fr-FR" sz="2500" dirty="0"/>
            </a:br>
            <a:endParaRPr lang="fr-FR" sz="2500" dirty="0"/>
          </a:p>
        </p:txBody>
      </p:sp>
      <p:sp>
        <p:nvSpPr>
          <p:cNvPr id="3" name="Espace réservé du contenu 2">
            <a:extLst>
              <a:ext uri="{FF2B5EF4-FFF2-40B4-BE49-F238E27FC236}">
                <a16:creationId xmlns:a16="http://schemas.microsoft.com/office/drawing/2014/main" id="{FFD7E0FF-0E5E-9708-4ECA-6B95BC4F12F7}"/>
              </a:ext>
            </a:extLst>
          </p:cNvPr>
          <p:cNvSpPr>
            <a:spLocks noGrp="1"/>
          </p:cNvSpPr>
          <p:nvPr>
            <p:ph idx="1"/>
          </p:nvPr>
        </p:nvSpPr>
        <p:spPr>
          <a:xfrm>
            <a:off x="6155706" y="817197"/>
            <a:ext cx="5457725" cy="1541148"/>
          </a:xfrm>
        </p:spPr>
        <p:txBody>
          <a:bodyPr>
            <a:normAutofit/>
          </a:bodyPr>
          <a:lstStyle/>
          <a:p>
            <a:pPr>
              <a:lnSpc>
                <a:spcPct val="90000"/>
              </a:lnSpc>
            </a:pPr>
            <a:r>
              <a:rPr lang="fr-FR" sz="1700"/>
              <a:t>Il s’agit de tester la possibilité de collecter des nouveaux produits à base de champagne.</a:t>
            </a:r>
          </a:p>
          <a:p>
            <a:pPr>
              <a:lnSpc>
                <a:spcPct val="90000"/>
              </a:lnSpc>
            </a:pPr>
            <a:r>
              <a:rPr lang="fr-FR" sz="1700"/>
              <a:t>On utilise le générateur d’api « </a:t>
            </a:r>
            <a:r>
              <a:rPr lang="fr-FR" sz="1700" err="1"/>
              <a:t>rapidapi</a:t>
            </a:r>
            <a:r>
              <a:rPr lang="fr-FR" sz="1700"/>
              <a:t> ».</a:t>
            </a:r>
          </a:p>
          <a:p>
            <a:pPr>
              <a:lnSpc>
                <a:spcPct val="90000"/>
              </a:lnSpc>
            </a:pPr>
            <a:r>
              <a:rPr lang="fr-FR" sz="1700"/>
              <a:t>Les informations qui nous intéressent se trouvent dans  »</a:t>
            </a:r>
            <a:r>
              <a:rPr lang="fr-FR" sz="1700" err="1"/>
              <a:t>hints</a:t>
            </a:r>
            <a:r>
              <a:rPr lang="fr-FR" sz="1700"/>
              <a:t> ».</a:t>
            </a:r>
          </a:p>
          <a:p>
            <a:pPr>
              <a:lnSpc>
                <a:spcPct val="90000"/>
              </a:lnSpc>
            </a:pPr>
            <a:endParaRPr lang="fr-FR" sz="1700"/>
          </a:p>
        </p:txBody>
      </p:sp>
      <p:pic>
        <p:nvPicPr>
          <p:cNvPr id="17" name="Image 16" descr="Une image contenant texte, capture d’écran, Police&#10;&#10;Description générée automatiquement">
            <a:extLst>
              <a:ext uri="{FF2B5EF4-FFF2-40B4-BE49-F238E27FC236}">
                <a16:creationId xmlns:a16="http://schemas.microsoft.com/office/drawing/2014/main" id="{5590F03F-8554-AA32-E2BD-4C492CB64F38}"/>
              </a:ext>
            </a:extLst>
          </p:cNvPr>
          <p:cNvPicPr>
            <a:picLocks noChangeAspect="1"/>
          </p:cNvPicPr>
          <p:nvPr/>
        </p:nvPicPr>
        <p:blipFill>
          <a:blip r:embed="rId2"/>
          <a:stretch>
            <a:fillRect/>
          </a:stretch>
        </p:blipFill>
        <p:spPr>
          <a:xfrm>
            <a:off x="653260" y="2919820"/>
            <a:ext cx="5326632" cy="2729898"/>
          </a:xfrm>
          <a:prstGeom prst="rect">
            <a:avLst/>
          </a:prstGeom>
        </p:spPr>
      </p:pic>
      <p:pic>
        <p:nvPicPr>
          <p:cNvPr id="22" name="Image 21" descr="Une image contenant texte, Police, capture d’écran&#10;&#10;Description générée automatiquement">
            <a:extLst>
              <a:ext uri="{FF2B5EF4-FFF2-40B4-BE49-F238E27FC236}">
                <a16:creationId xmlns:a16="http://schemas.microsoft.com/office/drawing/2014/main" id="{8D243462-F0D7-D3CD-DE0A-D9C75F33610F}"/>
              </a:ext>
            </a:extLst>
          </p:cNvPr>
          <p:cNvPicPr>
            <a:picLocks noChangeAspect="1"/>
          </p:cNvPicPr>
          <p:nvPr/>
        </p:nvPicPr>
        <p:blipFill>
          <a:blip r:embed="rId3"/>
          <a:stretch>
            <a:fillRect/>
          </a:stretch>
        </p:blipFill>
        <p:spPr>
          <a:xfrm>
            <a:off x="6208530" y="3085551"/>
            <a:ext cx="5329858" cy="2398436"/>
          </a:xfrm>
          <a:prstGeom prst="rect">
            <a:avLst/>
          </a:prstGeom>
        </p:spPr>
      </p:pic>
      <p:grpSp>
        <p:nvGrpSpPr>
          <p:cNvPr id="51" name="Group 5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7" name="Straight Connector 5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49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298900A-8635-576A-F70C-CFEFA9F83352}"/>
              </a:ext>
            </a:extLst>
          </p:cNvPr>
          <p:cNvSpPr>
            <a:spLocks noGrp="1"/>
          </p:cNvSpPr>
          <p:nvPr>
            <p:ph type="title"/>
          </p:nvPr>
        </p:nvSpPr>
        <p:spPr>
          <a:xfrm>
            <a:off x="565150" y="770890"/>
            <a:ext cx="9198761" cy="1268984"/>
          </a:xfrm>
        </p:spPr>
        <p:txBody>
          <a:bodyPr>
            <a:normAutofit/>
          </a:bodyPr>
          <a:lstStyle/>
          <a:p>
            <a:r>
              <a:rPr lang="fr-FR" dirty="0"/>
              <a:t>Contexte de l’étude.</a:t>
            </a:r>
          </a:p>
        </p:txBody>
      </p:sp>
      <p:sp>
        <p:nvSpPr>
          <p:cNvPr id="3" name="Espace réservé du contenu 2">
            <a:extLst>
              <a:ext uri="{FF2B5EF4-FFF2-40B4-BE49-F238E27FC236}">
                <a16:creationId xmlns:a16="http://schemas.microsoft.com/office/drawing/2014/main" id="{DEC2976B-AFF7-0D25-B337-03AAC4CF77A9}"/>
              </a:ext>
            </a:extLst>
          </p:cNvPr>
          <p:cNvSpPr>
            <a:spLocks noGrp="1"/>
          </p:cNvSpPr>
          <p:nvPr>
            <p:ph idx="1"/>
          </p:nvPr>
        </p:nvSpPr>
        <p:spPr>
          <a:xfrm>
            <a:off x="565150" y="2160016"/>
            <a:ext cx="9198761" cy="3601212"/>
          </a:xfrm>
        </p:spPr>
        <p:txBody>
          <a:bodyPr>
            <a:normAutofit lnSpcReduction="10000"/>
          </a:bodyPr>
          <a:lstStyle/>
          <a:p>
            <a:pPr>
              <a:lnSpc>
                <a:spcPct val="90000"/>
              </a:lnSpc>
            </a:pPr>
            <a:r>
              <a:rPr lang="fr-FR" sz="2000" b="0" i="0" u="none" strike="noStrike" dirty="0">
                <a:effectLst/>
                <a:latin typeface="Inter"/>
              </a:rPr>
              <a:t>Sur la place de marché, des vendeurs proposent des articles à des acheteurs en postant une photo et une description.</a:t>
            </a:r>
          </a:p>
          <a:p>
            <a:pPr>
              <a:lnSpc>
                <a:spcPct val="90000"/>
              </a:lnSpc>
            </a:pPr>
            <a:r>
              <a:rPr lang="fr-FR" sz="2000" b="0" i="0" u="none" strike="noStrike" dirty="0">
                <a:effectLst/>
                <a:latin typeface="Inter"/>
              </a:rPr>
              <a:t>Pour l'instant, l'attribution de la catégorie d'un article est effectuée manuellement par les vendeurs, et est donc peu fiable. De plus, le volume des articles est pour l’instant très petit.</a:t>
            </a:r>
            <a:endParaRPr lang="fr-FR" sz="2000" dirty="0">
              <a:latin typeface="Inter"/>
            </a:endParaRPr>
          </a:p>
          <a:p>
            <a:pPr>
              <a:lnSpc>
                <a:spcPct val="90000"/>
              </a:lnSpc>
            </a:pPr>
            <a:r>
              <a:rPr lang="fr-FR" sz="2000" b="0" i="0" u="none" strike="noStrike" dirty="0">
                <a:effectLst/>
                <a:latin typeface="Inter"/>
              </a:rPr>
              <a:t>Pour rendre l’expérience utilisateur des vendeurs (faciliter la mise en ligne de nouveaux articles) et des acheteurs (faciliter la recherche de produits) la plus fluide possible, et dans l'optique d'un passage à l'échelle,</a:t>
            </a:r>
            <a:r>
              <a:rPr lang="fr-FR" sz="2000" b="1" i="0" u="none" strike="noStrike" dirty="0">
                <a:effectLst/>
                <a:latin typeface="Inter"/>
              </a:rPr>
              <a:t> il devient nécessaire d'automatiser cette tâche</a:t>
            </a:r>
            <a:r>
              <a:rPr lang="fr-FR" sz="2000" b="0" i="0" u="none" strike="noStrike" dirty="0">
                <a:effectLst/>
                <a:latin typeface="Inter"/>
              </a:rPr>
              <a:t>.</a:t>
            </a:r>
          </a:p>
          <a:p>
            <a:pPr>
              <a:lnSpc>
                <a:spcPct val="90000"/>
              </a:lnSpc>
            </a:pPr>
            <a:r>
              <a:rPr lang="fr-FR" sz="2000" b="0" i="0" u="none" strike="noStrike" dirty="0">
                <a:effectLst/>
                <a:latin typeface="Inter"/>
              </a:rPr>
              <a:t>La mission consiste à étudier la faisabilité d'un </a:t>
            </a:r>
            <a:r>
              <a:rPr lang="fr-FR" sz="2000" b="1" i="0" u="none" strike="noStrike" dirty="0">
                <a:effectLst/>
                <a:latin typeface="Inter"/>
              </a:rPr>
              <a:t>moteur de classification </a:t>
            </a:r>
            <a:r>
              <a:rPr lang="fr-FR" sz="2000" b="0" i="0" u="none" strike="noStrike" dirty="0">
                <a:effectLst/>
                <a:latin typeface="Inter"/>
              </a:rPr>
              <a:t>des articles en différentes catégories, avec un niveau de précision suffisant.</a:t>
            </a:r>
          </a:p>
          <a:p>
            <a:pPr>
              <a:lnSpc>
                <a:spcPct val="90000"/>
              </a:lnSpc>
            </a:pPr>
            <a:r>
              <a:rPr lang="fr-FR" sz="2000" dirty="0">
                <a:latin typeface="Inter"/>
              </a:rPr>
              <a:t>On précise qu’il n’y a pas de propriété intellectuelle attachée aux textes et images.</a:t>
            </a:r>
            <a:endParaRPr lang="fr-FR" sz="2000" dirty="0"/>
          </a:p>
        </p:txBody>
      </p:sp>
      <p:cxnSp>
        <p:nvCxnSpPr>
          <p:cNvPr id="25" name="Straight Connector 24">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8" name="Oval 27">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67139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C8EBB6-F369-14A4-7633-4D25B9D2C543}"/>
              </a:ext>
            </a:extLst>
          </p:cNvPr>
          <p:cNvSpPr>
            <a:spLocks noGrp="1"/>
          </p:cNvSpPr>
          <p:nvPr>
            <p:ph type="title"/>
          </p:nvPr>
        </p:nvSpPr>
        <p:spPr>
          <a:xfrm>
            <a:off x="566924" y="765768"/>
            <a:ext cx="6402597" cy="1063244"/>
          </a:xfrm>
        </p:spPr>
        <p:txBody>
          <a:bodyPr vert="horz" lIns="91440" tIns="45720" rIns="91440" bIns="45720" rtlCol="0" anchor="t">
            <a:normAutofit/>
          </a:bodyPr>
          <a:lstStyle/>
          <a:p>
            <a:pPr>
              <a:lnSpc>
                <a:spcPct val="90000"/>
              </a:lnSpc>
            </a:pPr>
            <a:r>
              <a:rPr lang="en-US" sz="3400"/>
              <a:t>Test de collecte de produits à base de “champagne” (suite).</a:t>
            </a:r>
          </a:p>
        </p:txBody>
      </p:sp>
      <p:grpSp>
        <p:nvGrpSpPr>
          <p:cNvPr id="40" name="Group 39">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Espace réservé du contenu 4" descr="Une image contenant texte, reçu, algèbre&#10;&#10;Description générée automatiquement">
            <a:extLst>
              <a:ext uri="{FF2B5EF4-FFF2-40B4-BE49-F238E27FC236}">
                <a16:creationId xmlns:a16="http://schemas.microsoft.com/office/drawing/2014/main" id="{FA91E826-77EA-AD6A-AF8C-04F586C1DA55}"/>
              </a:ext>
            </a:extLst>
          </p:cNvPr>
          <p:cNvPicPr>
            <a:picLocks noGrp="1" noChangeAspect="1"/>
          </p:cNvPicPr>
          <p:nvPr>
            <p:ph idx="1"/>
          </p:nvPr>
        </p:nvPicPr>
        <p:blipFill>
          <a:blip r:embed="rId2"/>
          <a:stretch>
            <a:fillRect/>
          </a:stretch>
        </p:blipFill>
        <p:spPr>
          <a:xfrm>
            <a:off x="1511417" y="2169236"/>
            <a:ext cx="9165763" cy="3712134"/>
          </a:xfrm>
          <a:prstGeom prst="rect">
            <a:avLst/>
          </a:prstGeom>
        </p:spPr>
      </p:pic>
      <p:cxnSp>
        <p:nvCxnSpPr>
          <p:cNvPr id="46" name="Straight Connector 45">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2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F23137-355D-F899-2A79-146C8C5D9C99}"/>
              </a:ext>
            </a:extLst>
          </p:cNvPr>
          <p:cNvSpPr>
            <a:spLocks noGrp="1"/>
          </p:cNvSpPr>
          <p:nvPr>
            <p:ph type="title"/>
          </p:nvPr>
        </p:nvSpPr>
        <p:spPr>
          <a:xfrm>
            <a:off x="565150" y="770890"/>
            <a:ext cx="7335835" cy="1268984"/>
          </a:xfrm>
        </p:spPr>
        <p:txBody>
          <a:bodyPr>
            <a:normAutofit/>
          </a:bodyPr>
          <a:lstStyle/>
          <a:p>
            <a:r>
              <a:rPr lang="fr-FR" dirty="0"/>
              <a:t>Conclusions.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1B39D7E4-18BD-827E-1F29-FCDA5A0C0067}"/>
              </a:ext>
            </a:extLst>
          </p:cNvPr>
          <p:cNvGraphicFramePr>
            <a:graphicFrameLocks noGrp="1"/>
          </p:cNvGraphicFramePr>
          <p:nvPr>
            <p:ph idx="1"/>
            <p:extLst>
              <p:ext uri="{D42A27DB-BD31-4B8C-83A1-F6EECF244321}">
                <p14:modId xmlns:p14="http://schemas.microsoft.com/office/powerpoint/2010/main" val="2752744430"/>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1934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71D764-7E62-067D-EC78-D6BA59EE0CE8}"/>
              </a:ext>
            </a:extLst>
          </p:cNvPr>
          <p:cNvSpPr>
            <a:spLocks noGrp="1"/>
          </p:cNvSpPr>
          <p:nvPr>
            <p:ph type="ctrTitle"/>
          </p:nvPr>
        </p:nvSpPr>
        <p:spPr/>
        <p:txBody>
          <a:bodyPr/>
          <a:lstStyle/>
          <a:p>
            <a:r>
              <a:rPr lang="fr-FR" dirty="0"/>
              <a:t>FIN.</a:t>
            </a:r>
          </a:p>
        </p:txBody>
      </p:sp>
      <p:sp>
        <p:nvSpPr>
          <p:cNvPr id="3" name="Sous-titre 2">
            <a:extLst>
              <a:ext uri="{FF2B5EF4-FFF2-40B4-BE49-F238E27FC236}">
                <a16:creationId xmlns:a16="http://schemas.microsoft.com/office/drawing/2014/main" id="{B99BDADA-E23B-0FE8-A97D-91750571B4DD}"/>
              </a:ext>
            </a:extLst>
          </p:cNvPr>
          <p:cNvSpPr>
            <a:spLocks noGrp="1"/>
          </p:cNvSpPr>
          <p:nvPr>
            <p:ph type="subTitle" idx="1"/>
          </p:nvPr>
        </p:nvSpPr>
        <p:spPr/>
        <p:txBody>
          <a:bodyPr/>
          <a:lstStyle/>
          <a:p>
            <a:r>
              <a:rPr lang="fr-FR" sz="2000" dirty="0"/>
              <a:t>Classification automatique de biens de consommation.</a:t>
            </a:r>
            <a:endParaRPr lang="fr-FR" dirty="0"/>
          </a:p>
        </p:txBody>
      </p:sp>
    </p:spTree>
    <p:extLst>
      <p:ext uri="{BB962C8B-B14F-4D97-AF65-F5344CB8AC3E}">
        <p14:creationId xmlns:p14="http://schemas.microsoft.com/office/powerpoint/2010/main" val="251394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A878F-62AD-813D-C859-3C475BA8B8FF}"/>
              </a:ext>
            </a:extLst>
          </p:cNvPr>
          <p:cNvSpPr>
            <a:spLocks noGrp="1"/>
          </p:cNvSpPr>
          <p:nvPr>
            <p:ph type="title"/>
          </p:nvPr>
        </p:nvSpPr>
        <p:spPr>
          <a:xfrm>
            <a:off x="565151" y="770890"/>
            <a:ext cx="4133559" cy="1268984"/>
          </a:xfrm>
        </p:spPr>
        <p:txBody>
          <a:bodyPr>
            <a:normAutofit/>
          </a:bodyPr>
          <a:lstStyle/>
          <a:p>
            <a:pPr>
              <a:lnSpc>
                <a:spcPct val="90000"/>
              </a:lnSpc>
            </a:pPr>
            <a:r>
              <a:rPr lang="fr-FR" dirty="0"/>
              <a:t>Analyse exploratoire.</a:t>
            </a:r>
            <a:endParaRPr lang="fr-FR"/>
          </a:p>
        </p:txBody>
      </p:sp>
      <p:sp>
        <p:nvSpPr>
          <p:cNvPr id="3" name="Espace réservé du contenu 2">
            <a:extLst>
              <a:ext uri="{FF2B5EF4-FFF2-40B4-BE49-F238E27FC236}">
                <a16:creationId xmlns:a16="http://schemas.microsoft.com/office/drawing/2014/main" id="{DA7E6C9C-E131-F2A8-260F-3AB3ABB6827B}"/>
              </a:ext>
            </a:extLst>
          </p:cNvPr>
          <p:cNvSpPr>
            <a:spLocks noGrp="1"/>
          </p:cNvSpPr>
          <p:nvPr>
            <p:ph idx="1"/>
          </p:nvPr>
        </p:nvSpPr>
        <p:spPr>
          <a:xfrm>
            <a:off x="565151" y="2160016"/>
            <a:ext cx="4133559" cy="3601212"/>
          </a:xfrm>
        </p:spPr>
        <p:txBody>
          <a:bodyPr>
            <a:normAutofit/>
          </a:bodyPr>
          <a:lstStyle/>
          <a:p>
            <a:r>
              <a:rPr lang="fr-FR" dirty="0"/>
              <a:t>Format des données chargées:</a:t>
            </a:r>
          </a:p>
          <a:p>
            <a:pPr lvl="1"/>
            <a:r>
              <a:rPr lang="fr-FR" dirty="0"/>
              <a:t>1050 entrées.</a:t>
            </a:r>
          </a:p>
          <a:p>
            <a:pPr lvl="1"/>
            <a:r>
              <a:rPr lang="fr-FR" dirty="0"/>
              <a:t>15 </a:t>
            </a:r>
            <a:r>
              <a:rPr lang="fr-FR" dirty="0" err="1"/>
              <a:t>features</a:t>
            </a:r>
            <a:r>
              <a:rPr lang="fr-FR" dirty="0"/>
              <a:t>.</a:t>
            </a:r>
          </a:p>
          <a:p>
            <a:pPr lvl="1"/>
            <a:r>
              <a:rPr lang="fr-FR" dirty="0" err="1"/>
              <a:t>Booleen</a:t>
            </a:r>
            <a:r>
              <a:rPr lang="fr-FR" dirty="0"/>
              <a:t>: 1</a:t>
            </a:r>
          </a:p>
          <a:p>
            <a:pPr lvl="1"/>
            <a:r>
              <a:rPr lang="fr-FR" dirty="0"/>
              <a:t>Float64: 2</a:t>
            </a:r>
          </a:p>
          <a:p>
            <a:pPr lvl="1"/>
            <a:r>
              <a:rPr lang="fr-FR" dirty="0"/>
              <a:t>Object: 12</a:t>
            </a:r>
          </a:p>
        </p:txBody>
      </p:sp>
      <p:pic>
        <p:nvPicPr>
          <p:cNvPr id="5" name="Image 4" descr="Une image contenant texte, menu, capture d’écran, Police&#10;&#10;Description générée automatiquement">
            <a:extLst>
              <a:ext uri="{FF2B5EF4-FFF2-40B4-BE49-F238E27FC236}">
                <a16:creationId xmlns:a16="http://schemas.microsoft.com/office/drawing/2014/main" id="{A13922DC-B892-2793-BA9D-64A58348838A}"/>
              </a:ext>
            </a:extLst>
          </p:cNvPr>
          <p:cNvPicPr>
            <a:picLocks noChangeAspect="1"/>
          </p:cNvPicPr>
          <p:nvPr/>
        </p:nvPicPr>
        <p:blipFill>
          <a:blip r:embed="rId2"/>
          <a:stretch>
            <a:fillRect/>
          </a:stretch>
        </p:blipFill>
        <p:spPr>
          <a:xfrm>
            <a:off x="5106596" y="852470"/>
            <a:ext cx="6430513" cy="5144408"/>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00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1C3829-AC4D-F965-9A5B-0C2B023CF875}"/>
              </a:ext>
            </a:extLst>
          </p:cNvPr>
          <p:cNvSpPr>
            <a:spLocks noGrp="1"/>
          </p:cNvSpPr>
          <p:nvPr>
            <p:ph type="title"/>
          </p:nvPr>
        </p:nvSpPr>
        <p:spPr>
          <a:xfrm>
            <a:off x="565151" y="770890"/>
            <a:ext cx="4133559" cy="1268984"/>
          </a:xfrm>
        </p:spPr>
        <p:txBody>
          <a:bodyPr>
            <a:normAutofit/>
          </a:bodyPr>
          <a:lstStyle/>
          <a:p>
            <a:pPr>
              <a:lnSpc>
                <a:spcPct val="90000"/>
              </a:lnSpc>
            </a:pPr>
            <a:r>
              <a:rPr lang="fr-FR" sz="3100"/>
              <a:t>Analyse exploratoire (suite.)</a:t>
            </a:r>
          </a:p>
        </p:txBody>
      </p:sp>
      <p:sp>
        <p:nvSpPr>
          <p:cNvPr id="3" name="Espace réservé du contenu 2">
            <a:extLst>
              <a:ext uri="{FF2B5EF4-FFF2-40B4-BE49-F238E27FC236}">
                <a16:creationId xmlns:a16="http://schemas.microsoft.com/office/drawing/2014/main" id="{CF603EB0-B743-1A96-C76E-0104E5A0032A}"/>
              </a:ext>
            </a:extLst>
          </p:cNvPr>
          <p:cNvSpPr>
            <a:spLocks noGrp="1"/>
          </p:cNvSpPr>
          <p:nvPr>
            <p:ph idx="1"/>
          </p:nvPr>
        </p:nvSpPr>
        <p:spPr>
          <a:xfrm>
            <a:off x="565151" y="2160016"/>
            <a:ext cx="4133559" cy="3601212"/>
          </a:xfrm>
        </p:spPr>
        <p:txBody>
          <a:bodyPr>
            <a:normAutofit/>
          </a:bodyPr>
          <a:lstStyle/>
          <a:p>
            <a:r>
              <a:rPr lang="fr-FR" dirty="0"/>
              <a:t>Analyse valeurs manquantes:</a:t>
            </a:r>
          </a:p>
          <a:p>
            <a:pPr lvl="1"/>
            <a:r>
              <a:rPr lang="fr-FR" dirty="0" err="1"/>
              <a:t>Feature</a:t>
            </a:r>
            <a:r>
              <a:rPr lang="fr-FR" dirty="0"/>
              <a:t> ‘brand’: 32% de valeurs manquantes.</a:t>
            </a:r>
          </a:p>
          <a:p>
            <a:pPr lvl="1"/>
            <a:r>
              <a:rPr lang="fr-FR" dirty="0" err="1"/>
              <a:t>Feature</a:t>
            </a:r>
            <a:r>
              <a:rPr lang="fr-FR" dirty="0"/>
              <a:t> ‘</a:t>
            </a:r>
            <a:r>
              <a:rPr lang="fr-FR" dirty="0" err="1"/>
              <a:t>product_name</a:t>
            </a:r>
            <a:r>
              <a:rPr lang="fr-FR" dirty="0"/>
              <a:t>’: 0%.</a:t>
            </a:r>
          </a:p>
          <a:p>
            <a:pPr lvl="1"/>
            <a:r>
              <a:rPr lang="fr-FR" dirty="0" err="1"/>
              <a:t>Feature</a:t>
            </a:r>
            <a:r>
              <a:rPr lang="fr-FR" dirty="0"/>
              <a:t> ‘</a:t>
            </a:r>
            <a:r>
              <a:rPr lang="fr-FR" dirty="0" err="1"/>
              <a:t>product_category_tree</a:t>
            </a:r>
            <a:r>
              <a:rPr lang="fr-FR" dirty="0"/>
              <a:t>: 0%.</a:t>
            </a:r>
          </a:p>
        </p:txBody>
      </p:sp>
      <p:pic>
        <p:nvPicPr>
          <p:cNvPr id="7" name="Image 6" descr="Une image contenant texte, capture d’écran, Police&#10;&#10;Description générée automatiquement">
            <a:extLst>
              <a:ext uri="{FF2B5EF4-FFF2-40B4-BE49-F238E27FC236}">
                <a16:creationId xmlns:a16="http://schemas.microsoft.com/office/drawing/2014/main" id="{A0C7253C-2D4D-4E3D-9FE5-ABE5D517183E}"/>
              </a:ext>
            </a:extLst>
          </p:cNvPr>
          <p:cNvPicPr>
            <a:picLocks noChangeAspect="1"/>
          </p:cNvPicPr>
          <p:nvPr/>
        </p:nvPicPr>
        <p:blipFill>
          <a:blip r:embed="rId2"/>
          <a:stretch>
            <a:fillRect/>
          </a:stretch>
        </p:blipFill>
        <p:spPr>
          <a:xfrm>
            <a:off x="5106596" y="731898"/>
            <a:ext cx="6430513" cy="5385552"/>
          </a:xfrm>
          <a:prstGeom prst="rect">
            <a:avLst/>
          </a:prstGeom>
        </p:spPr>
      </p:pic>
      <p:grpSp>
        <p:nvGrpSpPr>
          <p:cNvPr id="14" name="Group 13">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554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3D09BEE-74E7-73B5-6017-1B915464BE43}"/>
              </a:ext>
            </a:extLst>
          </p:cNvPr>
          <p:cNvSpPr>
            <a:spLocks noGrp="1"/>
          </p:cNvSpPr>
          <p:nvPr>
            <p:ph type="title"/>
          </p:nvPr>
        </p:nvSpPr>
        <p:spPr>
          <a:xfrm>
            <a:off x="565150" y="770890"/>
            <a:ext cx="7335835" cy="1268984"/>
          </a:xfrm>
        </p:spPr>
        <p:txBody>
          <a:bodyPr>
            <a:normAutofit/>
          </a:bodyPr>
          <a:lstStyle/>
          <a:p>
            <a:r>
              <a:rPr lang="fr-FR"/>
              <a:t>Phases de ‘text processing’.</a:t>
            </a:r>
          </a:p>
        </p:txBody>
      </p:sp>
      <p:cxnSp>
        <p:nvCxnSpPr>
          <p:cNvPr id="29" name="Straight Connector 25">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0" name="Espace réservé du contenu 2">
            <a:extLst>
              <a:ext uri="{FF2B5EF4-FFF2-40B4-BE49-F238E27FC236}">
                <a16:creationId xmlns:a16="http://schemas.microsoft.com/office/drawing/2014/main" id="{E57768D0-161B-CDE7-DA28-DA2F9E1879BD}"/>
              </a:ext>
            </a:extLst>
          </p:cNvPr>
          <p:cNvGraphicFramePr>
            <a:graphicFrameLocks noGrp="1"/>
          </p:cNvGraphicFramePr>
          <p:nvPr>
            <p:ph idx="1"/>
            <p:extLst>
              <p:ext uri="{D42A27DB-BD31-4B8C-83A1-F6EECF244321}">
                <p14:modId xmlns:p14="http://schemas.microsoft.com/office/powerpoint/2010/main" val="993762346"/>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411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C5DD30-07EA-7CB7-22E7-88DB6EB28613}"/>
              </a:ext>
            </a:extLst>
          </p:cNvPr>
          <p:cNvSpPr>
            <a:spLocks noGrp="1"/>
          </p:cNvSpPr>
          <p:nvPr>
            <p:ph type="title"/>
          </p:nvPr>
        </p:nvSpPr>
        <p:spPr>
          <a:xfrm>
            <a:off x="565151" y="770890"/>
            <a:ext cx="4133559" cy="1268984"/>
          </a:xfrm>
        </p:spPr>
        <p:txBody>
          <a:bodyPr>
            <a:normAutofit/>
          </a:bodyPr>
          <a:lstStyle/>
          <a:p>
            <a:pPr>
              <a:lnSpc>
                <a:spcPct val="90000"/>
              </a:lnSpc>
            </a:pPr>
            <a:r>
              <a:rPr lang="fr-FR" sz="3100"/>
              <a:t>Phases de ‘</a:t>
            </a:r>
            <a:r>
              <a:rPr lang="fr-FR" sz="3100" err="1"/>
              <a:t>text</a:t>
            </a:r>
            <a:r>
              <a:rPr lang="fr-FR" sz="3100"/>
              <a:t> </a:t>
            </a:r>
            <a:r>
              <a:rPr lang="fr-FR" sz="3100" err="1"/>
              <a:t>processing</a:t>
            </a:r>
            <a:r>
              <a:rPr lang="fr-FR" sz="3100"/>
              <a:t>’ (suite).</a:t>
            </a:r>
          </a:p>
        </p:txBody>
      </p:sp>
      <p:sp>
        <p:nvSpPr>
          <p:cNvPr id="3" name="Espace réservé du contenu 2">
            <a:extLst>
              <a:ext uri="{FF2B5EF4-FFF2-40B4-BE49-F238E27FC236}">
                <a16:creationId xmlns:a16="http://schemas.microsoft.com/office/drawing/2014/main" id="{26A2C998-7E2C-20C6-BBBC-F98F1B15484B}"/>
              </a:ext>
            </a:extLst>
          </p:cNvPr>
          <p:cNvSpPr>
            <a:spLocks noGrp="1"/>
          </p:cNvSpPr>
          <p:nvPr>
            <p:ph idx="1"/>
          </p:nvPr>
        </p:nvSpPr>
        <p:spPr>
          <a:xfrm>
            <a:off x="565151" y="2160016"/>
            <a:ext cx="4133559" cy="3601212"/>
          </a:xfrm>
        </p:spPr>
        <p:txBody>
          <a:bodyPr>
            <a:normAutofit/>
          </a:bodyPr>
          <a:lstStyle/>
          <a:p>
            <a:r>
              <a:rPr lang="fr-FR" dirty="0"/>
              <a:t>Ci-contre les résultats obtenus avec librairie </a:t>
            </a:r>
            <a:r>
              <a:rPr lang="fr-FR" dirty="0" err="1"/>
              <a:t>nltk</a:t>
            </a:r>
            <a:r>
              <a:rPr lang="fr-FR" dirty="0"/>
              <a:t> et </a:t>
            </a:r>
            <a:r>
              <a:rPr lang="fr-FR" dirty="0" err="1"/>
              <a:t>stemmatisation</a:t>
            </a:r>
            <a:r>
              <a:rPr lang="fr-FR" dirty="0"/>
              <a:t>.</a:t>
            </a:r>
          </a:p>
          <a:p>
            <a:pPr lvl="1"/>
            <a:r>
              <a:rPr lang="fr-FR" dirty="0"/>
              <a:t>On analyse la réduction du nombre de </a:t>
            </a:r>
            <a:r>
              <a:rPr lang="fr-FR" dirty="0" err="1"/>
              <a:t>tokens</a:t>
            </a:r>
            <a:r>
              <a:rPr lang="fr-FR" dirty="0"/>
              <a:t> uniques dans le corpus, avant et après </a:t>
            </a:r>
            <a:r>
              <a:rPr lang="fr-FR" dirty="0" err="1"/>
              <a:t>text</a:t>
            </a:r>
            <a:r>
              <a:rPr lang="fr-FR" dirty="0"/>
              <a:t> </a:t>
            </a:r>
            <a:r>
              <a:rPr lang="fr-FR" dirty="0" err="1"/>
              <a:t>processing</a:t>
            </a:r>
            <a:r>
              <a:rPr lang="fr-FR" dirty="0"/>
              <a:t>.</a:t>
            </a:r>
          </a:p>
          <a:p>
            <a:endParaRPr lang="fr-FR" dirty="0"/>
          </a:p>
        </p:txBody>
      </p:sp>
      <p:pic>
        <p:nvPicPr>
          <p:cNvPr id="4" name="Image 3" descr="Une image contenant texte, ligne, capture d’écran, diagramme&#10;&#10;Description générée automatiquement">
            <a:extLst>
              <a:ext uri="{FF2B5EF4-FFF2-40B4-BE49-F238E27FC236}">
                <a16:creationId xmlns:a16="http://schemas.microsoft.com/office/drawing/2014/main" id="{671CF6CE-2B55-2BAB-AADD-4B8FD4F4666A}"/>
              </a:ext>
            </a:extLst>
          </p:cNvPr>
          <p:cNvPicPr>
            <a:picLocks noChangeAspect="1"/>
          </p:cNvPicPr>
          <p:nvPr/>
        </p:nvPicPr>
        <p:blipFill>
          <a:blip r:embed="rId2"/>
          <a:stretch>
            <a:fillRect/>
          </a:stretch>
        </p:blipFill>
        <p:spPr>
          <a:xfrm>
            <a:off x="5106596" y="820317"/>
            <a:ext cx="6430513" cy="5208715"/>
          </a:xfrm>
          <a:prstGeom prst="rect">
            <a:avLst/>
          </a:prstGeom>
        </p:spPr>
      </p:pic>
      <p:grpSp>
        <p:nvGrpSpPr>
          <p:cNvPr id="11" name="Group 1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4807C2A-6F33-BCA0-D1C1-087F27715212}"/>
              </a:ext>
            </a:extLst>
          </p:cNvPr>
          <p:cNvSpPr>
            <a:spLocks noGrp="1"/>
          </p:cNvSpPr>
          <p:nvPr>
            <p:ph type="title"/>
          </p:nvPr>
        </p:nvSpPr>
        <p:spPr>
          <a:xfrm>
            <a:off x="565150" y="770890"/>
            <a:ext cx="6400999" cy="1268984"/>
          </a:xfrm>
        </p:spPr>
        <p:txBody>
          <a:bodyPr>
            <a:normAutofit/>
          </a:bodyPr>
          <a:lstStyle/>
          <a:p>
            <a:pPr>
              <a:lnSpc>
                <a:spcPct val="90000"/>
              </a:lnSpc>
            </a:pPr>
            <a:r>
              <a:rPr lang="fr-FR"/>
              <a:t>Phases de ‘</a:t>
            </a:r>
            <a:r>
              <a:rPr lang="fr-FR" err="1"/>
              <a:t>text</a:t>
            </a:r>
            <a:r>
              <a:rPr lang="fr-FR"/>
              <a:t> </a:t>
            </a:r>
            <a:r>
              <a:rPr lang="fr-FR" err="1"/>
              <a:t>processing</a:t>
            </a:r>
            <a:r>
              <a:rPr lang="fr-FR"/>
              <a:t>’ (suite).</a:t>
            </a:r>
          </a:p>
        </p:txBody>
      </p:sp>
      <p:sp>
        <p:nvSpPr>
          <p:cNvPr id="3" name="Espace réservé du contenu 2">
            <a:extLst>
              <a:ext uri="{FF2B5EF4-FFF2-40B4-BE49-F238E27FC236}">
                <a16:creationId xmlns:a16="http://schemas.microsoft.com/office/drawing/2014/main" id="{AD1666D8-1D1C-2435-C984-D762D8077595}"/>
              </a:ext>
            </a:extLst>
          </p:cNvPr>
          <p:cNvSpPr>
            <a:spLocks noGrp="1"/>
          </p:cNvSpPr>
          <p:nvPr>
            <p:ph idx="1"/>
          </p:nvPr>
        </p:nvSpPr>
        <p:spPr>
          <a:xfrm>
            <a:off x="565150" y="2160016"/>
            <a:ext cx="6400999" cy="3601212"/>
          </a:xfrm>
        </p:spPr>
        <p:txBody>
          <a:bodyPr>
            <a:normAutofit/>
          </a:bodyPr>
          <a:lstStyle/>
          <a:p>
            <a:pPr>
              <a:lnSpc>
                <a:spcPct val="90000"/>
              </a:lnSpc>
            </a:pPr>
            <a:r>
              <a:rPr lang="fr-FR" sz="1300" dirty="0"/>
              <a:t>Dans le corpus après </a:t>
            </a:r>
            <a:r>
              <a:rPr lang="fr-FR" sz="1300" dirty="0" err="1"/>
              <a:t>text</a:t>
            </a:r>
            <a:r>
              <a:rPr lang="fr-FR" sz="1300" dirty="0"/>
              <a:t> </a:t>
            </a:r>
            <a:r>
              <a:rPr lang="fr-FR" sz="1300" dirty="0" err="1"/>
              <a:t>processing</a:t>
            </a:r>
            <a:r>
              <a:rPr lang="fr-FR" sz="1300" dirty="0"/>
              <a:t>, on s’intéresse à la fréquence d’occurrence des </a:t>
            </a:r>
            <a:r>
              <a:rPr lang="fr-FR" sz="1300" dirty="0" err="1"/>
              <a:t>tokens</a:t>
            </a:r>
            <a:r>
              <a:rPr lang="fr-FR" sz="1300" dirty="0"/>
              <a:t>.</a:t>
            </a:r>
          </a:p>
          <a:p>
            <a:pPr lvl="1">
              <a:lnSpc>
                <a:spcPct val="90000"/>
              </a:lnSpc>
            </a:pPr>
            <a:r>
              <a:rPr lang="fr-FR" sz="1300" dirty="0"/>
              <a:t>Les </a:t>
            </a:r>
            <a:r>
              <a:rPr lang="fr-FR" sz="1300" dirty="0" err="1"/>
              <a:t>tokens</a:t>
            </a:r>
            <a:r>
              <a:rPr lang="fr-FR" sz="1300" dirty="0"/>
              <a:t> combo, babi, girl, </a:t>
            </a:r>
            <a:r>
              <a:rPr lang="fr-FR" sz="1300" dirty="0" err="1"/>
              <a:t>cotton</a:t>
            </a:r>
            <a:r>
              <a:rPr lang="fr-FR" sz="1300" dirty="0"/>
              <a:t> sont parmi les plus fréquents.</a:t>
            </a:r>
          </a:p>
          <a:p>
            <a:pPr>
              <a:lnSpc>
                <a:spcPct val="90000"/>
              </a:lnSpc>
            </a:pPr>
            <a:r>
              <a:rPr lang="fr-FR" sz="1300" dirty="0"/>
              <a:t>Après phase </a:t>
            </a:r>
            <a:r>
              <a:rPr lang="fr-FR" sz="1300" dirty="0" err="1"/>
              <a:t>Text</a:t>
            </a:r>
            <a:r>
              <a:rPr lang="fr-FR" sz="1300" dirty="0"/>
              <a:t> </a:t>
            </a:r>
            <a:r>
              <a:rPr lang="fr-FR" sz="1300" dirty="0" err="1"/>
              <a:t>preprocessing</a:t>
            </a:r>
            <a:r>
              <a:rPr lang="fr-FR" sz="1300" dirty="0"/>
              <a:t> sur </a:t>
            </a:r>
            <a:r>
              <a:rPr lang="fr-FR" sz="1300" dirty="0" err="1"/>
              <a:t>target</a:t>
            </a:r>
            <a:r>
              <a:rPr lang="fr-FR" sz="1300" dirty="0"/>
              <a:t>, obtention des catégories suivantes:</a:t>
            </a:r>
          </a:p>
          <a:p>
            <a:pPr lvl="1">
              <a:lnSpc>
                <a:spcPct val="90000"/>
              </a:lnSpc>
            </a:pPr>
            <a:r>
              <a:rPr lang="fr-FR" sz="1300" dirty="0"/>
              <a:t>home </a:t>
            </a:r>
            <a:r>
              <a:rPr lang="fr-FR" sz="1300" dirty="0" err="1"/>
              <a:t>furnishing</a:t>
            </a:r>
            <a:r>
              <a:rPr lang="fr-FR" sz="1300" dirty="0"/>
              <a:t>.</a:t>
            </a:r>
          </a:p>
          <a:p>
            <a:pPr lvl="1">
              <a:lnSpc>
                <a:spcPct val="90000"/>
              </a:lnSpc>
            </a:pPr>
            <a:r>
              <a:rPr lang="fr-FR" sz="1300" dirty="0"/>
              <a:t>baby care.</a:t>
            </a:r>
          </a:p>
          <a:p>
            <a:pPr lvl="1">
              <a:lnSpc>
                <a:spcPct val="90000"/>
              </a:lnSpc>
            </a:pPr>
            <a:r>
              <a:rPr lang="fr-FR" sz="1300" dirty="0"/>
              <a:t>Watches.</a:t>
            </a:r>
          </a:p>
          <a:p>
            <a:pPr lvl="1">
              <a:lnSpc>
                <a:spcPct val="90000"/>
              </a:lnSpc>
            </a:pPr>
            <a:r>
              <a:rPr lang="fr-FR" sz="1300" dirty="0"/>
              <a:t>home </a:t>
            </a:r>
            <a:r>
              <a:rPr lang="fr-FR" sz="1300" dirty="0" err="1"/>
              <a:t>decor</a:t>
            </a:r>
            <a:r>
              <a:rPr lang="fr-FR" sz="1300" dirty="0"/>
              <a:t> &amp; festive </a:t>
            </a:r>
            <a:r>
              <a:rPr lang="fr-FR" sz="1300" dirty="0" err="1"/>
              <a:t>needs</a:t>
            </a:r>
            <a:r>
              <a:rPr lang="fr-FR" sz="1300" dirty="0"/>
              <a:t>.</a:t>
            </a:r>
          </a:p>
          <a:p>
            <a:pPr lvl="1">
              <a:lnSpc>
                <a:spcPct val="90000"/>
              </a:lnSpc>
            </a:pPr>
            <a:r>
              <a:rPr lang="fr-FR" sz="1300" dirty="0" err="1"/>
              <a:t>kitchen</a:t>
            </a:r>
            <a:r>
              <a:rPr lang="fr-FR" sz="1300" dirty="0"/>
              <a:t> &amp; </a:t>
            </a:r>
            <a:r>
              <a:rPr lang="fr-FR" sz="1300" dirty="0" err="1"/>
              <a:t>dining</a:t>
            </a:r>
            <a:r>
              <a:rPr lang="fr-FR" sz="1300" dirty="0"/>
              <a:t>.</a:t>
            </a:r>
          </a:p>
          <a:p>
            <a:pPr lvl="1">
              <a:lnSpc>
                <a:spcPct val="90000"/>
              </a:lnSpc>
            </a:pPr>
            <a:r>
              <a:rPr lang="fr-FR" sz="1300" dirty="0"/>
              <a:t>beauty and </a:t>
            </a:r>
            <a:r>
              <a:rPr lang="fr-FR" sz="1300" dirty="0" err="1"/>
              <a:t>personal</a:t>
            </a:r>
            <a:r>
              <a:rPr lang="fr-FR" sz="1300" dirty="0"/>
              <a:t> care.</a:t>
            </a:r>
          </a:p>
          <a:p>
            <a:pPr lvl="1">
              <a:lnSpc>
                <a:spcPct val="90000"/>
              </a:lnSpc>
            </a:pPr>
            <a:r>
              <a:rPr lang="fr-FR" sz="1300" dirty="0"/>
              <a:t>Computers.</a:t>
            </a:r>
          </a:p>
        </p:txBody>
      </p:sp>
      <p:grpSp>
        <p:nvGrpSpPr>
          <p:cNvPr id="51" name="Group 5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7" name="Straight Connector 56">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Police, Graphique, conception&#10;&#10;Description générée automatiquement">
            <a:extLst>
              <a:ext uri="{FF2B5EF4-FFF2-40B4-BE49-F238E27FC236}">
                <a16:creationId xmlns:a16="http://schemas.microsoft.com/office/drawing/2014/main" id="{635ED9F3-B51E-9531-281A-D2A3DE19380A}"/>
              </a:ext>
            </a:extLst>
          </p:cNvPr>
          <p:cNvPicPr>
            <a:picLocks noChangeAspect="1"/>
          </p:cNvPicPr>
          <p:nvPr/>
        </p:nvPicPr>
        <p:blipFill>
          <a:blip r:embed="rId2"/>
          <a:stretch>
            <a:fillRect/>
          </a:stretch>
        </p:blipFill>
        <p:spPr>
          <a:xfrm>
            <a:off x="7534656" y="2474091"/>
            <a:ext cx="4002456" cy="1901166"/>
          </a:xfrm>
          <a:prstGeom prst="rect">
            <a:avLst/>
          </a:prstGeom>
        </p:spPr>
      </p:pic>
    </p:spTree>
    <p:extLst>
      <p:ext uri="{BB962C8B-B14F-4D97-AF65-F5344CB8AC3E}">
        <p14:creationId xmlns:p14="http://schemas.microsoft.com/office/powerpoint/2010/main" val="3157881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FBC0E1-84CB-7C7C-C70C-578750E7376E}"/>
              </a:ext>
            </a:extLst>
          </p:cNvPr>
          <p:cNvSpPr>
            <a:spLocks noGrp="1"/>
          </p:cNvSpPr>
          <p:nvPr>
            <p:ph type="title"/>
          </p:nvPr>
        </p:nvSpPr>
        <p:spPr/>
        <p:txBody>
          <a:bodyPr>
            <a:normAutofit fontScale="90000"/>
          </a:bodyPr>
          <a:lstStyle/>
          <a:p>
            <a:r>
              <a:rPr lang="fr-FR" sz="4000" dirty="0"/>
              <a:t>Méthodes d’analyse, description textuelle.</a:t>
            </a:r>
            <a:br>
              <a:rPr lang="fr-FR" sz="4000" dirty="0"/>
            </a:br>
            <a:endParaRPr lang="fr-FR" dirty="0"/>
          </a:p>
        </p:txBody>
      </p:sp>
      <p:sp>
        <p:nvSpPr>
          <p:cNvPr id="3" name="Espace réservé du contenu 2">
            <a:extLst>
              <a:ext uri="{FF2B5EF4-FFF2-40B4-BE49-F238E27FC236}">
                <a16:creationId xmlns:a16="http://schemas.microsoft.com/office/drawing/2014/main" id="{CB8F5795-B7F3-3275-AA88-2FE3C7583D4F}"/>
              </a:ext>
            </a:extLst>
          </p:cNvPr>
          <p:cNvSpPr>
            <a:spLocks noGrp="1"/>
          </p:cNvSpPr>
          <p:nvPr>
            <p:ph idx="1"/>
          </p:nvPr>
        </p:nvSpPr>
        <p:spPr/>
        <p:txBody>
          <a:bodyPr/>
          <a:lstStyle/>
          <a:p>
            <a:r>
              <a:rPr lang="fr-FR" dirty="0"/>
              <a:t>Objectifs:</a:t>
            </a:r>
          </a:p>
          <a:p>
            <a:pPr lvl="1"/>
            <a:r>
              <a:rPr lang="fr-FR" dirty="0"/>
              <a:t>Comparer la performance de plusieurs méthodes d’analyse à partir d’une description textuelle d’un produit.</a:t>
            </a:r>
          </a:p>
          <a:p>
            <a:pPr lvl="1"/>
            <a:r>
              <a:rPr lang="fr-FR" dirty="0"/>
              <a:t>L’analyse consistant à évaluer avec quelle probabilité la méthode associe un produit à sa vraie catégorie.</a:t>
            </a:r>
          </a:p>
          <a:p>
            <a:pPr lvl="1"/>
            <a:r>
              <a:rPr lang="fr-FR" dirty="0"/>
              <a:t>Les méthodes utilisées utilisent des modèles non pré entrainés (TF-IDF, Word2Vec) et des modèles pré entrainés (BERT, USE).</a:t>
            </a:r>
          </a:p>
        </p:txBody>
      </p:sp>
    </p:spTree>
    <p:extLst>
      <p:ext uri="{BB962C8B-B14F-4D97-AF65-F5344CB8AC3E}">
        <p14:creationId xmlns:p14="http://schemas.microsoft.com/office/powerpoint/2010/main" val="3520176292"/>
      </p:ext>
    </p:extLst>
  </p:cSld>
  <p:clrMapOvr>
    <a:masterClrMapping/>
  </p:clrMapOvr>
</p:sld>
</file>

<file path=ppt/theme/theme1.xml><?xml version="1.0" encoding="utf-8"?>
<a:theme xmlns:a="http://schemas.openxmlformats.org/drawingml/2006/main" name="PunchcardVTI">
  <a:themeElements>
    <a:clrScheme name="AnalogousFromLightSeedRightStep">
      <a:dk1>
        <a:srgbClr val="000000"/>
      </a:dk1>
      <a:lt1>
        <a:srgbClr val="FFFFFF"/>
      </a:lt1>
      <a:dk2>
        <a:srgbClr val="41243F"/>
      </a:dk2>
      <a:lt2>
        <a:srgbClr val="E8E7E2"/>
      </a:lt2>
      <a:accent1>
        <a:srgbClr val="969FC6"/>
      </a:accent1>
      <a:accent2>
        <a:srgbClr val="8D7FBA"/>
      </a:accent2>
      <a:accent3>
        <a:srgbClr val="B596C6"/>
      </a:accent3>
      <a:accent4>
        <a:srgbClr val="BA7FB6"/>
      </a:accent4>
      <a:accent5>
        <a:srgbClr val="C696AF"/>
      </a:accent5>
      <a:accent6>
        <a:srgbClr val="BA7F85"/>
      </a:accent6>
      <a:hlink>
        <a:srgbClr val="8D8355"/>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2673</TotalTime>
  <Words>1849</Words>
  <Application>Microsoft Macintosh PowerPoint</Application>
  <PresentationFormat>Grand écran</PresentationFormat>
  <Paragraphs>178</Paragraphs>
  <Slides>32</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32</vt:i4>
      </vt:variant>
    </vt:vector>
  </HeadingPairs>
  <TitlesOfParts>
    <vt:vector size="36" baseType="lpstr">
      <vt:lpstr>Arial</vt:lpstr>
      <vt:lpstr>Inter</vt:lpstr>
      <vt:lpstr>Neue Haas Grotesk Text Pro</vt:lpstr>
      <vt:lpstr>PunchcardVTI</vt:lpstr>
      <vt:lpstr>Classification automatique de biens de consommation.</vt:lpstr>
      <vt:lpstr>Sommaire.</vt:lpstr>
      <vt:lpstr>Contexte de l’étude.</vt:lpstr>
      <vt:lpstr>Analyse exploratoire.</vt:lpstr>
      <vt:lpstr>Analyse exploratoire (suite.)</vt:lpstr>
      <vt:lpstr>Phases de ‘text processing’.</vt:lpstr>
      <vt:lpstr>Phases de ‘text processing’ (suite).</vt:lpstr>
      <vt:lpstr>Phases de ‘text processing’ (suite).</vt:lpstr>
      <vt:lpstr>Méthodes d’analyse, description textuelle. </vt:lpstr>
      <vt:lpstr>TF-IDF</vt:lpstr>
      <vt:lpstr>TF-IDF (suite).</vt:lpstr>
      <vt:lpstr>Word2Vec</vt:lpstr>
      <vt:lpstr>Word2Vec (suite).</vt:lpstr>
      <vt:lpstr>BERT.</vt:lpstr>
      <vt:lpstr>BERT (suite).</vt:lpstr>
      <vt:lpstr>Universal Sentence Encoder (USE).</vt:lpstr>
      <vt:lpstr>USE (suite).</vt:lpstr>
      <vt:lpstr>Modèle USE et réseau de neurones.</vt:lpstr>
      <vt:lpstr>Modèle USE et réseau de neurones (suite).</vt:lpstr>
      <vt:lpstr>Conclusions, description textuelle.</vt:lpstr>
      <vt:lpstr>Méthodes d’analyse, description graphique. </vt:lpstr>
      <vt:lpstr>SIFT.</vt:lpstr>
      <vt:lpstr>SIFT (suite).</vt:lpstr>
      <vt:lpstr>VGG16.</vt:lpstr>
      <vt:lpstr>VGG16 (suite).</vt:lpstr>
      <vt:lpstr>Mise en place d’une classification supervisée avec data augmentation.</vt:lpstr>
      <vt:lpstr>Mise en place d’une classification supervisée avec data augmentation (suite).</vt:lpstr>
      <vt:lpstr>Mise en place d’une classification supervisée avec data augmentation (suite).</vt:lpstr>
      <vt:lpstr>Test de collecte de produits à base de “champagne”. </vt:lpstr>
      <vt:lpstr>Test de collecte de produits à base de “champagne” (suite).</vt:lpstr>
      <vt:lpstr>Conclusions.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automatique de biens de consommation.</dc:title>
  <dc:creator>1279</dc:creator>
  <cp:lastModifiedBy>1279</cp:lastModifiedBy>
  <cp:revision>33</cp:revision>
  <dcterms:created xsi:type="dcterms:W3CDTF">2023-06-14T15:14:30Z</dcterms:created>
  <dcterms:modified xsi:type="dcterms:W3CDTF">2023-06-21T13:10:16Z</dcterms:modified>
</cp:coreProperties>
</file>